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Nuni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4FF355-43A5-4275-B623-1704826EA76F}">
  <a:tblStyle styleId="{9C4FF355-43A5-4275-B623-1704826EA76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regular.fntdata"/><Relationship Id="rId20" Type="http://schemas.openxmlformats.org/officeDocument/2006/relationships/slide" Target="slides/slide14.xml"/><Relationship Id="rId42" Type="http://schemas.openxmlformats.org/officeDocument/2006/relationships/font" Target="fonts/Nunito-italic.fntdata"/><Relationship Id="rId41" Type="http://schemas.openxmlformats.org/officeDocument/2006/relationships/font" Target="fonts/Nunito-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Nunito-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eff92c2580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eff92c2580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b1efaab49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b1efaab49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eff9fe979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eff9fe979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b5d16dccd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b5d16dccd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b3a0eb8b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b3a0eb8b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3a0eb8b9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b3a0eb8b9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b1efaab49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b1efaab49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233A44"/>
                </a:solidFill>
                <a:latin typeface="Calibri"/>
                <a:ea typeface="Calibri"/>
                <a:cs typeface="Calibri"/>
                <a:sym typeface="Calibri"/>
              </a:rPr>
              <a:t>Our model practically describes pools, namely our input pools and soil pools, the transfer of Carbon among them, and most importantly, the </a:t>
            </a:r>
            <a:r>
              <a:rPr lang="en">
                <a:solidFill>
                  <a:srgbClr val="233A44"/>
                </a:solidFill>
                <a:latin typeface="Calibri"/>
                <a:ea typeface="Calibri"/>
                <a:cs typeface="Calibri"/>
                <a:sym typeface="Calibri"/>
              </a:rPr>
              <a:t>amount of Carbon respired at each step, which comprise our simulated output of interest. Now I would like to give you some more insight on how we translated this model framework into our script, exemplified by one pool. </a:t>
            </a:r>
            <a:endParaRPr>
              <a:solidFill>
                <a:srgbClr val="233A44"/>
              </a:solidFill>
              <a:latin typeface="Calibri"/>
              <a:ea typeface="Calibri"/>
              <a:cs typeface="Calibri"/>
              <a:sym typeface="Calibri"/>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b4fcbf8f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b4fcbf8f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233A44"/>
              </a:buClr>
              <a:buSzPts val="1300"/>
              <a:buFont typeface="Calibri"/>
              <a:buChar char="-"/>
            </a:pPr>
            <a:r>
              <a:rPr lang="en" sz="1300">
                <a:solidFill>
                  <a:srgbClr val="233A44"/>
                </a:solidFill>
                <a:latin typeface="Calibri"/>
                <a:ea typeface="Calibri"/>
                <a:cs typeface="Calibri"/>
                <a:sym typeface="Calibri"/>
              </a:rPr>
              <a:t>On the figure you can see the structural pool and where it is positioned within the model framework. It receives input from the leaf pool, and its output is directed 3-way, towards the fastSOM, slowSOM and of course CO2 is respired.</a:t>
            </a:r>
            <a:endParaRPr sz="1300">
              <a:solidFill>
                <a:srgbClr val="233A44"/>
              </a:solidFill>
              <a:latin typeface="Calibri"/>
              <a:ea typeface="Calibri"/>
              <a:cs typeface="Calibri"/>
              <a:sym typeface="Calibri"/>
            </a:endParaRPr>
          </a:p>
          <a:p>
            <a:pPr indent="-311150" lvl="0" marL="457200" rtl="0" algn="l">
              <a:lnSpc>
                <a:spcPct val="115000"/>
              </a:lnSpc>
              <a:spcBef>
                <a:spcPts val="0"/>
              </a:spcBef>
              <a:spcAft>
                <a:spcPts val="0"/>
              </a:spcAft>
              <a:buClr>
                <a:srgbClr val="233A44"/>
              </a:buClr>
              <a:buSzPts val="1300"/>
              <a:buFont typeface="Calibri"/>
              <a:buChar char="-"/>
            </a:pPr>
            <a:r>
              <a:rPr lang="en" sz="1300">
                <a:solidFill>
                  <a:srgbClr val="233A44"/>
                </a:solidFill>
                <a:latin typeface="Calibri"/>
                <a:ea typeface="Calibri"/>
                <a:cs typeface="Calibri"/>
                <a:sym typeface="Calibri"/>
              </a:rPr>
              <a:t>On the left you see the equation describing this first-order decay of the structural pool, here indicated by C5. The first two terms in red are positive, describing the inputs that the pool receives, while the last term is negative and describes the output for this pool. “</a:t>
            </a:r>
            <a:r>
              <a:rPr lang="en" sz="1300">
                <a:solidFill>
                  <a:srgbClr val="233A44"/>
                </a:solidFill>
                <a:latin typeface="Calibri"/>
                <a:ea typeface="Calibri"/>
                <a:cs typeface="Calibri"/>
                <a:sym typeface="Calibri"/>
              </a:rPr>
              <a:t>a</a:t>
            </a:r>
            <a:r>
              <a:rPr lang="en" sz="1300">
                <a:solidFill>
                  <a:srgbClr val="233A44"/>
                </a:solidFill>
                <a:latin typeface="Calibri"/>
                <a:ea typeface="Calibri"/>
                <a:cs typeface="Calibri"/>
                <a:sym typeface="Calibri"/>
              </a:rPr>
              <a:t>”-s are the transfer parameters, “ksi” are the scaling factors, “k” are the decay rates, and “c” are the pool sizes, all referring to a specific pool. </a:t>
            </a:r>
            <a:endParaRPr sz="1300">
              <a:solidFill>
                <a:srgbClr val="233A44"/>
              </a:solidFill>
              <a:latin typeface="Calibri"/>
              <a:ea typeface="Calibri"/>
              <a:cs typeface="Calibri"/>
              <a:sym typeface="Calibri"/>
            </a:endParaRPr>
          </a:p>
          <a:p>
            <a:pPr indent="-311150" lvl="0" marL="457200" rtl="0" algn="l">
              <a:lnSpc>
                <a:spcPct val="115000"/>
              </a:lnSpc>
              <a:spcBef>
                <a:spcPts val="0"/>
              </a:spcBef>
              <a:spcAft>
                <a:spcPts val="0"/>
              </a:spcAft>
              <a:buClr>
                <a:srgbClr val="233A44"/>
              </a:buClr>
              <a:buSzPts val="1300"/>
              <a:buFont typeface="Calibri"/>
              <a:buChar char="-"/>
            </a:pPr>
            <a:r>
              <a:t/>
            </a:r>
            <a:endParaRPr sz="1300">
              <a:solidFill>
                <a:srgbClr val="233A44"/>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b64d2e4b9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b64d2e4b9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233A44"/>
              </a:buClr>
              <a:buSzPts val="1300"/>
              <a:buFont typeface="Calibri"/>
              <a:buChar char="-"/>
            </a:pPr>
            <a:r>
              <a:rPr lang="en" sz="1300">
                <a:solidFill>
                  <a:srgbClr val="233A44"/>
                </a:solidFill>
                <a:latin typeface="Calibri"/>
                <a:ea typeface="Calibri"/>
                <a:cs typeface="Calibri"/>
                <a:sym typeface="Calibri"/>
              </a:rPr>
              <a:t>Below, you can see the code that describes the same process. Since we did make modifications to the CASA-model, the two equations are not 100% the same. This is part of a for-loop that iterates across our time-frame of two years at an hourly time step. We defined the structural pool starting from the second step only, as in a previous step we already defined the first step, or the initial pool size, by running a 100 year simulation, that Carla will explain in more detail. </a:t>
            </a:r>
            <a:endParaRPr sz="1300">
              <a:solidFill>
                <a:srgbClr val="233A44"/>
              </a:solidFill>
              <a:latin typeface="Calibri"/>
              <a:ea typeface="Calibri"/>
              <a:cs typeface="Calibri"/>
              <a:sym typeface="Calibri"/>
            </a:endParaRPr>
          </a:p>
          <a:p>
            <a:pPr indent="-311150" lvl="0" marL="457200" rtl="0" algn="l">
              <a:lnSpc>
                <a:spcPct val="115000"/>
              </a:lnSpc>
              <a:spcBef>
                <a:spcPts val="0"/>
              </a:spcBef>
              <a:spcAft>
                <a:spcPts val="0"/>
              </a:spcAft>
              <a:buClr>
                <a:srgbClr val="233A44"/>
              </a:buClr>
              <a:buSzPts val="1300"/>
              <a:buFont typeface="Calibri"/>
              <a:buChar char="-"/>
            </a:pPr>
            <a:r>
              <a:rPr lang="en" sz="1300">
                <a:solidFill>
                  <a:srgbClr val="233A44"/>
                </a:solidFill>
                <a:latin typeface="Calibri"/>
                <a:ea typeface="Calibri"/>
                <a:cs typeface="Calibri"/>
                <a:sym typeface="Calibri"/>
              </a:rPr>
              <a:t>On the right side, the first term represents the size of the pool at the previous step, the second positive term is the input to this pool coming from the leaf pool, and the third term is the output of this pool. Here the output represents the entire loss, which constitute the translocated C to other pools as well as the respired C. </a:t>
            </a:r>
            <a:endParaRPr sz="1300">
              <a:solidFill>
                <a:srgbClr val="233A44"/>
              </a:solidFill>
              <a:latin typeface="Calibri"/>
              <a:ea typeface="Calibri"/>
              <a:cs typeface="Calibri"/>
              <a:sym typeface="Calibri"/>
            </a:endParaRPr>
          </a:p>
          <a:p>
            <a:pPr indent="-311150" lvl="0" marL="457200" rtl="0" algn="l">
              <a:lnSpc>
                <a:spcPct val="115000"/>
              </a:lnSpc>
              <a:spcBef>
                <a:spcPts val="0"/>
              </a:spcBef>
              <a:spcAft>
                <a:spcPts val="0"/>
              </a:spcAft>
              <a:buClr>
                <a:srgbClr val="233A44"/>
              </a:buClr>
              <a:buSzPts val="1300"/>
              <a:buFont typeface="Calibri"/>
              <a:buChar char="-"/>
            </a:pPr>
            <a:r>
              <a:t/>
            </a:r>
            <a:endParaRPr sz="1300">
              <a:solidFill>
                <a:srgbClr val="233A44"/>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b4fcbf8f1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b4fcbf8f1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233A44"/>
              </a:buClr>
              <a:buSzPts val="1300"/>
              <a:buFont typeface="Calibri"/>
              <a:buChar char="-"/>
            </a:pPr>
            <a:r>
              <a:rPr lang="en" sz="1300">
                <a:solidFill>
                  <a:srgbClr val="233A44"/>
                </a:solidFill>
                <a:latin typeface="Calibri"/>
                <a:ea typeface="Calibri"/>
                <a:cs typeface="Calibri"/>
                <a:sym typeface="Calibri"/>
              </a:rPr>
              <a:t>While modelling the pools was a </a:t>
            </a:r>
            <a:r>
              <a:rPr lang="en" sz="1300">
                <a:solidFill>
                  <a:srgbClr val="233A44"/>
                </a:solidFill>
                <a:latin typeface="Calibri"/>
                <a:ea typeface="Calibri"/>
                <a:cs typeface="Calibri"/>
                <a:sym typeface="Calibri"/>
              </a:rPr>
              <a:t>necessary</a:t>
            </a:r>
            <a:r>
              <a:rPr lang="en" sz="1300">
                <a:solidFill>
                  <a:srgbClr val="233A44"/>
                </a:solidFill>
                <a:latin typeface="Calibri"/>
                <a:ea typeface="Calibri"/>
                <a:cs typeface="Calibri"/>
                <a:sym typeface="Calibri"/>
              </a:rPr>
              <a:t> step, </a:t>
            </a:r>
            <a:r>
              <a:rPr lang="en" sz="1300">
                <a:solidFill>
                  <a:srgbClr val="233A44"/>
                </a:solidFill>
                <a:latin typeface="Calibri"/>
                <a:ea typeface="Calibri"/>
                <a:cs typeface="Calibri"/>
                <a:sym typeface="Calibri"/>
              </a:rPr>
              <a:t>essentially</a:t>
            </a:r>
            <a:r>
              <a:rPr lang="en" sz="1300">
                <a:solidFill>
                  <a:srgbClr val="233A44"/>
                </a:solidFill>
                <a:latin typeface="Calibri"/>
                <a:ea typeface="Calibri"/>
                <a:cs typeface="Calibri"/>
                <a:sym typeface="Calibri"/>
              </a:rPr>
              <a:t> our interest was to estimate the total respiration of the system. On the figure you can see that respiration takes place from each pool, and you can imagine that it happens at each hourly step that we modelled. </a:t>
            </a:r>
            <a:endParaRPr sz="1300">
              <a:solidFill>
                <a:srgbClr val="233A44"/>
              </a:solidFill>
              <a:latin typeface="Calibri"/>
              <a:ea typeface="Calibri"/>
              <a:cs typeface="Calibri"/>
              <a:sym typeface="Calibri"/>
            </a:endParaRPr>
          </a:p>
          <a:p>
            <a:pPr indent="-311150" lvl="0" marL="457200" rtl="0" algn="l">
              <a:lnSpc>
                <a:spcPct val="115000"/>
              </a:lnSpc>
              <a:spcBef>
                <a:spcPts val="0"/>
              </a:spcBef>
              <a:spcAft>
                <a:spcPts val="0"/>
              </a:spcAft>
              <a:buClr>
                <a:srgbClr val="233A44"/>
              </a:buClr>
              <a:buSzPts val="1300"/>
              <a:buFont typeface="Calibri"/>
              <a:buChar char="-"/>
            </a:pPr>
            <a:r>
              <a:rPr lang="en" sz="1300">
                <a:solidFill>
                  <a:srgbClr val="233A44"/>
                </a:solidFill>
                <a:latin typeface="Calibri"/>
                <a:ea typeface="Calibri"/>
                <a:cs typeface="Calibri"/>
                <a:sym typeface="Calibri"/>
              </a:rPr>
              <a:t>Bonan described respiration like this, which is virtually a sum of all the respiration from each pool. Since the “a” parameter describes the fraction of the total output that is transferred to another pool, respiration can be expressed as 1- this “a” fraction. </a:t>
            </a:r>
            <a:endParaRPr sz="1300">
              <a:solidFill>
                <a:srgbClr val="233A44"/>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b1efaab4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b1efaab4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b64d2e4b9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b64d2e4b9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233A44"/>
              </a:buClr>
              <a:buSzPts val="1300"/>
              <a:buFont typeface="Calibri"/>
              <a:buChar char="-"/>
            </a:pPr>
            <a:r>
              <a:rPr lang="en" sz="1300">
                <a:solidFill>
                  <a:srgbClr val="233A44"/>
                </a:solidFill>
                <a:latin typeface="Calibri"/>
                <a:ea typeface="Calibri"/>
                <a:cs typeface="Calibri"/>
                <a:sym typeface="Calibri"/>
              </a:rPr>
              <a:t>Below you can see how we described this in our script, where at each step the sum is calculated. While some pools translocate C only to a single pool, others may translocate to even two pools. The fraction respired is defined in the last coefficient of each term. </a:t>
            </a:r>
            <a:endParaRPr sz="1300">
              <a:solidFill>
                <a:srgbClr val="233A44"/>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b64d2e4b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b64d2e4b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33A44"/>
                </a:solidFill>
                <a:latin typeface="Calibri"/>
                <a:ea typeface="Calibri"/>
                <a:cs typeface="Calibri"/>
                <a:sym typeface="Calibri"/>
              </a:rPr>
              <a:t>Since all these </a:t>
            </a:r>
            <a:r>
              <a:rPr lang="en">
                <a:solidFill>
                  <a:srgbClr val="233A44"/>
                </a:solidFill>
                <a:latin typeface="Calibri"/>
                <a:ea typeface="Calibri"/>
                <a:cs typeface="Calibri"/>
                <a:sym typeface="Calibri"/>
              </a:rPr>
              <a:t>transformations of C so far had been virtually a fractionation of the original source Carbon, that is the leaf and fruit inputs, our output values for respiration at this point were also expressed in the same unit. So to convert to the conventional unit of respiration, we needed to multiply these values with 23.15.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b44113ab67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b44113ab67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Here you can see how the different pool sizes evolved during the modelled period of 2 years. First we tested the model with the default </a:t>
            </a:r>
            <a:r>
              <a:rPr lang="en"/>
              <a:t>scaling</a:t>
            </a:r>
            <a:r>
              <a:rPr lang="en"/>
              <a:t> factor values of the CASA model, that is basically a </a:t>
            </a:r>
            <a:r>
              <a:rPr lang="en"/>
              <a:t>constant, specific to each pool,</a:t>
            </a:r>
            <a:r>
              <a:rPr lang="en"/>
              <a:t> that is used to multiple the decay rates. Therefore, you can imagine, that it does not change with time, so using this default scaling factor cannot really represent environmental variability over time. </a:t>
            </a:r>
            <a:endParaRPr/>
          </a:p>
          <a:p>
            <a:pPr indent="-298450" lvl="0" marL="457200" rtl="0" algn="l">
              <a:spcBef>
                <a:spcPts val="0"/>
              </a:spcBef>
              <a:spcAft>
                <a:spcPts val="0"/>
              </a:spcAft>
              <a:buSzPts val="1100"/>
              <a:buChar char="-"/>
            </a:pPr>
            <a:r>
              <a:rPr lang="en"/>
              <a:t>On the right, you can see how the pools evolved when we applied the scaling factor of temperature and moisture, which Aaron introduced before. These parameters are not constants, but depend on the temperature and moisture that were measured at our site and we had hourly inputs for. Consequently, the model shows greater fluctuation as an effect of its sensitivity to temporal changes of moisture and temperature.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eff8fff02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eff8fff02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1| To estimate the initial values of our system, we run the our model for loop for 100 years. In case not everybody has done this process, I quickly want to explain the theory, as it can be difficult to understand. If you look at this water bucket being filled with water, which stand for one of our soil Carbon pool, it is clear that the water level will be rising, due to the input.</a:t>
            </a:r>
            <a:endParaRPr/>
          </a:p>
          <a:p>
            <a:pPr indent="0" lvl="0" marL="0" rtl="0" algn="l">
              <a:spcBef>
                <a:spcPts val="12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eff8fff0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eff8fff0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2| However, since we also have an output namely, the turnover rate into different pools and the respiration, the water level will lower again until the output rate is equal to the input rate and therefore crate an equilibrium despite constant changes. This does not mean that the input rate or the output rate are constants in our model and that the equilibrium (the water table) is never changing, just that the average values lead to an approximation of this equilibrium.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b567e86b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b567e86b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3| Lets look at our data: Here you can see how we ran our model for 100 years. As initial values for running this, we used approximate values from previous modeling, that Anne provided for us. However, as you can see they are definitely overestimates in our case.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the first years all pools are strongly decreasing (meaning the turnover rate is higher than the input). For the fast SOM and the slow SOM you can see that they firstly increase slightly, which is due to the model structure. As other pools output, such as the metabolic litter turnover are respectively the input for the slow and fast SOM.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Here you can also clearly see the reason why we did the calibration of the initial parameters in the first place, as without this, the first two years would show distorted patterns. Nevertheless, you can still see the yearly fluctuations.</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However, as you can see the equilibrium is not yet fully reached, although our model run for 7h to reach this, but the slow SOM and the CWD are increasing again in pool size towards the end. This is due to the very slow decomposition rate of the two pools. Therefore it needs much longer to reach equilibrium.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b1efaab49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b1efaab49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4| After the initial values, we also tried to improve some parameters, therefore we did a manual sensitivity analysis based on the RSME. We chose the scaling factor, the decay rate of the metabolic pool, as it has one of the fastest turnover rates and the CWD, as it is the largest pool after slowSOM, however, SlowSOM is too slow to matter on our 2 year timescale.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then multiplied all these rates with 2 and 0.5 respectively, and checked for the strongest change in RMSE.</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As you can see this is the scaling factor so in the following we focused on improving it.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efd3f8a4a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efd3f8a4a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5| To calibrate the scaling factor we used the build-in R function for the Nelder-Mead-method, which resulted in an increase of the scaling factor by 8! You can see here in the red line our improved function, which clearly has a better model fit than the previous function, however it still is underestimating the measured values (blue line), especially in the warm months and fall. Potential reasons for that will be explained by Favour later on.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b5d16dcc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b5d16dcc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b1efaab49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b1efaab49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We can also show what happens to decomposition rate if temperature or moisture increases?</a:t>
            </a:r>
            <a:endParaRPr sz="1300">
              <a:solidFill>
                <a:schemeClr val="dk1"/>
              </a:solidFill>
              <a:latin typeface="Calibri"/>
              <a:ea typeface="Calibri"/>
              <a:cs typeface="Calibri"/>
              <a:sym typeface="Calibri"/>
            </a:endParaRPr>
          </a:p>
          <a:p>
            <a:pPr indent="-311150" lvl="0" marL="457200" rtl="0" algn="l">
              <a:lnSpc>
                <a:spcPct val="115000"/>
              </a:lnSpc>
              <a:spcBef>
                <a:spcPts val="120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Talk about climate change scenario </a:t>
            </a:r>
            <a:endParaRPr sz="1300">
              <a:solidFill>
                <a:schemeClr val="dk1"/>
              </a:solidFill>
              <a:latin typeface="Calibri"/>
              <a:ea typeface="Calibri"/>
              <a:cs typeface="Calibri"/>
              <a:sym typeface="Calibri"/>
            </a:endParaRPr>
          </a:p>
          <a:p>
            <a:pPr indent="-311150" lvl="0" marL="457200" rtl="0" algn="l">
              <a:lnSpc>
                <a:spcPct val="115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Talk about how soil carbon is a very important pool when it comes to the carbon cycle. </a:t>
            </a:r>
            <a:endParaRPr sz="1300">
              <a:solidFill>
                <a:schemeClr val="dk1"/>
              </a:solidFill>
              <a:latin typeface="Calibri"/>
              <a:ea typeface="Calibri"/>
              <a:cs typeface="Calibri"/>
              <a:sym typeface="Calibri"/>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b44113ab6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b44113ab6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900">
                <a:solidFill>
                  <a:schemeClr val="dk1"/>
                </a:solidFill>
              </a:rPr>
              <a:t>Soil carbon and respiration are essential components of the carbon cycle, and play an important role in the cycling of carbon between the atmosphere, the plants, and the soil.</a:t>
            </a:r>
            <a:endParaRPr sz="9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 sz="900">
                <a:solidFill>
                  <a:schemeClr val="dk1"/>
                </a:solidFill>
              </a:rPr>
              <a:t>·</a:t>
            </a:r>
            <a:r>
              <a:rPr lang="en" sz="500">
                <a:solidFill>
                  <a:schemeClr val="dk1"/>
                </a:solidFill>
                <a:latin typeface="Times New Roman"/>
                <a:ea typeface="Times New Roman"/>
                <a:cs typeface="Times New Roman"/>
                <a:sym typeface="Times New Roman"/>
              </a:rPr>
              <a:t>         </a:t>
            </a:r>
            <a:r>
              <a:rPr b="1" lang="en" sz="900">
                <a:solidFill>
                  <a:schemeClr val="dk1"/>
                </a:solidFill>
              </a:rPr>
              <a:t>Input: Soil carbon:</a:t>
            </a:r>
            <a:endParaRPr b="1" sz="900">
              <a:solidFill>
                <a:schemeClr val="dk1"/>
              </a:solidFill>
            </a:endParaRPr>
          </a:p>
          <a:p>
            <a:pPr indent="0" lvl="0" marL="0" rtl="0" algn="just">
              <a:lnSpc>
                <a:spcPct val="115000"/>
              </a:lnSpc>
              <a:spcBef>
                <a:spcPts val="1200"/>
              </a:spcBef>
              <a:spcAft>
                <a:spcPts val="0"/>
              </a:spcAft>
              <a:buNone/>
            </a:pPr>
            <a:r>
              <a:rPr lang="en" sz="900">
                <a:solidFill>
                  <a:schemeClr val="dk1"/>
                </a:solidFill>
              </a:rPr>
              <a:t>Soil carbon exists in different pools within the soil, and t</a:t>
            </a:r>
            <a:r>
              <a:rPr lang="en" sz="900">
                <a:solidFill>
                  <a:schemeClr val="dk1"/>
                </a:solidFill>
              </a:rPr>
              <a:t>hese pools represent different degrees of decomposition and turnover rates. U</a:t>
            </a:r>
            <a:r>
              <a:rPr lang="en" sz="900">
                <a:solidFill>
                  <a:schemeClr val="dk1"/>
                </a:solidFill>
              </a:rPr>
              <a:t>nderstanding these pools, as well as the inputs and the outputs, is important for assessing soil health, nutrient cycling, and the overall carbon balance in ecosystems, since the emission of CO2 from land ecosystems greatly depends on the amount of carbon stored in soils. </a:t>
            </a:r>
            <a:endParaRPr sz="900">
              <a:solidFill>
                <a:schemeClr val="dk1"/>
              </a:solidFill>
            </a:endParaRPr>
          </a:p>
          <a:p>
            <a:pPr indent="0" lvl="0" marL="0" rtl="0" algn="just">
              <a:lnSpc>
                <a:spcPct val="115000"/>
              </a:lnSpc>
              <a:spcBef>
                <a:spcPts val="1200"/>
              </a:spcBef>
              <a:spcAft>
                <a:spcPts val="1200"/>
              </a:spcAft>
              <a:buNone/>
            </a:pPr>
            <a:r>
              <a:t/>
            </a:r>
            <a:endParaRPr sz="90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ef8cad92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ef8cad92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b1efaab49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b1efaab49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b1efaab49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b1efaab49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b1efaab49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b1efaab49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b49147af3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b49147af3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sz="400">
                <a:solidFill>
                  <a:schemeClr val="dk1"/>
                </a:solidFill>
                <a:latin typeface="Times New Roman"/>
                <a:ea typeface="Times New Roman"/>
                <a:cs typeface="Times New Roman"/>
                <a:sym typeface="Times New Roman"/>
              </a:rPr>
              <a:t>   </a:t>
            </a:r>
            <a:r>
              <a:rPr b="1" lang="en" sz="800">
                <a:solidFill>
                  <a:schemeClr val="dk1"/>
                </a:solidFill>
              </a:rPr>
              <a:t>Soil respiration:</a:t>
            </a:r>
            <a:endParaRPr b="1" sz="800">
              <a:solidFill>
                <a:schemeClr val="dk1"/>
              </a:solidFill>
            </a:endParaRPr>
          </a:p>
          <a:p>
            <a:pPr indent="0" lvl="0" marL="0" rtl="0" algn="just">
              <a:lnSpc>
                <a:spcPct val="115000"/>
              </a:lnSpc>
              <a:spcBef>
                <a:spcPts val="1200"/>
              </a:spcBef>
              <a:spcAft>
                <a:spcPts val="0"/>
              </a:spcAft>
              <a:buNone/>
            </a:pPr>
            <a:r>
              <a:rPr lang="en" sz="800">
                <a:solidFill>
                  <a:schemeClr val="dk1"/>
                </a:solidFill>
              </a:rPr>
              <a:t>Soil respiration is the process by which microorganisms metabolize organic matter, thereby releasing CO2 into the atmosphere. It consists of two main components:</a:t>
            </a:r>
            <a:endParaRPr sz="800">
              <a:solidFill>
                <a:schemeClr val="dk1"/>
              </a:solidFill>
            </a:endParaRPr>
          </a:p>
          <a:p>
            <a:pPr indent="0" lvl="0" marL="685800" rtl="0" algn="just">
              <a:lnSpc>
                <a:spcPct val="115000"/>
              </a:lnSpc>
              <a:spcBef>
                <a:spcPts val="1200"/>
              </a:spcBef>
              <a:spcAft>
                <a:spcPts val="0"/>
              </a:spcAft>
              <a:buNone/>
            </a:pPr>
            <a:r>
              <a:rPr lang="en" sz="800">
                <a:solidFill>
                  <a:schemeClr val="dk1"/>
                </a:solidFill>
                <a:latin typeface="Courier New"/>
                <a:ea typeface="Courier New"/>
                <a:cs typeface="Courier New"/>
                <a:sym typeface="Courier New"/>
              </a:rPr>
              <a:t>o</a:t>
            </a:r>
            <a:r>
              <a:rPr lang="en" sz="400">
                <a:solidFill>
                  <a:schemeClr val="dk1"/>
                </a:solidFill>
                <a:latin typeface="Times New Roman"/>
                <a:ea typeface="Times New Roman"/>
                <a:cs typeface="Times New Roman"/>
                <a:sym typeface="Times New Roman"/>
              </a:rPr>
              <a:t>   </a:t>
            </a:r>
            <a:r>
              <a:rPr lang="en" sz="800">
                <a:solidFill>
                  <a:schemeClr val="dk1"/>
                </a:solidFill>
              </a:rPr>
              <a:t>Root Respiration, which is the respiratory activity of plant roots, releasing CO2 as a byproduct of cellular respiration.</a:t>
            </a:r>
            <a:endParaRPr sz="800">
              <a:solidFill>
                <a:schemeClr val="dk1"/>
              </a:solidFill>
            </a:endParaRPr>
          </a:p>
          <a:p>
            <a:pPr indent="0" lvl="0" marL="685800" rtl="0" algn="just">
              <a:lnSpc>
                <a:spcPct val="115000"/>
              </a:lnSpc>
              <a:spcBef>
                <a:spcPts val="1200"/>
              </a:spcBef>
              <a:spcAft>
                <a:spcPts val="0"/>
              </a:spcAft>
              <a:buNone/>
            </a:pPr>
            <a:r>
              <a:rPr lang="en" sz="800">
                <a:solidFill>
                  <a:schemeClr val="dk1"/>
                </a:solidFill>
                <a:latin typeface="Courier New"/>
                <a:ea typeface="Courier New"/>
                <a:cs typeface="Courier New"/>
                <a:sym typeface="Courier New"/>
              </a:rPr>
              <a:t>o</a:t>
            </a:r>
            <a:r>
              <a:rPr lang="en" sz="400">
                <a:solidFill>
                  <a:schemeClr val="dk1"/>
                </a:solidFill>
                <a:latin typeface="Times New Roman"/>
                <a:ea typeface="Times New Roman"/>
                <a:cs typeface="Times New Roman"/>
                <a:sym typeface="Times New Roman"/>
              </a:rPr>
              <a:t>   </a:t>
            </a:r>
            <a:r>
              <a:rPr lang="en" sz="800">
                <a:solidFill>
                  <a:schemeClr val="dk1"/>
                </a:solidFill>
              </a:rPr>
              <a:t>Microbial Respiration, which is when microbes break down organic matter, using it as a source of energy and releasing CO2 in the process.</a:t>
            </a:r>
            <a:endParaRPr sz="800">
              <a:solidFill>
                <a:schemeClr val="dk1"/>
              </a:solidFill>
            </a:endParaRPr>
          </a:p>
          <a:p>
            <a:pPr indent="0" lvl="0" marL="0" rtl="0" algn="just">
              <a:lnSpc>
                <a:spcPct val="115000"/>
              </a:lnSpc>
              <a:spcBef>
                <a:spcPts val="1200"/>
              </a:spcBef>
              <a:spcAft>
                <a:spcPts val="0"/>
              </a:spcAft>
              <a:buNone/>
            </a:pPr>
            <a:r>
              <a:rPr lang="en" sz="800">
                <a:solidFill>
                  <a:schemeClr val="dk1"/>
                </a:solidFill>
              </a:rPr>
              <a:t>For our model we only focus on microbial respiration.</a:t>
            </a:r>
            <a:endParaRPr sz="8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 sz="800">
                <a:solidFill>
                  <a:schemeClr val="dk1"/>
                </a:solidFill>
              </a:rPr>
              <a:t>In summary, soils are carbon reservoirs, and modeling the processes of carbon translocation through the soil play a crucial role in understanding the breakdown of different types of organic matter. It helps us understand how carbon sequestration in diverse ecosystems responds to various climate conditions and management practices.</a:t>
            </a:r>
            <a:endParaRPr sz="800">
              <a:solidFill>
                <a:schemeClr val="dk1"/>
              </a:solidFill>
            </a:endParaRPr>
          </a:p>
          <a:p>
            <a:pPr indent="0" lvl="0" marL="0" rtl="0" algn="just">
              <a:lnSpc>
                <a:spcPct val="115000"/>
              </a:lnSpc>
              <a:spcBef>
                <a:spcPts val="1200"/>
              </a:spcBef>
              <a:spcAft>
                <a:spcPts val="1200"/>
              </a:spcAft>
              <a:buNone/>
            </a:pPr>
            <a:r>
              <a:t/>
            </a:r>
            <a:endParaRPr sz="8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b329111785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b329111785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1000">
                <a:solidFill>
                  <a:srgbClr val="233A44"/>
                </a:solidFill>
                <a:latin typeface="Calibri"/>
                <a:ea typeface="Calibri"/>
                <a:cs typeface="Calibri"/>
                <a:sym typeface="Calibri"/>
              </a:rPr>
              <a:t>We started building our model according to templates from the literature.</a:t>
            </a:r>
            <a:endParaRPr sz="1000">
              <a:solidFill>
                <a:srgbClr val="233A44"/>
              </a:solidFill>
              <a:latin typeface="Calibri"/>
              <a:ea typeface="Calibri"/>
              <a:cs typeface="Calibri"/>
              <a:sym typeface="Calibri"/>
            </a:endParaRPr>
          </a:p>
          <a:p>
            <a:pPr indent="0" lvl="0" marL="0" rtl="0" algn="just">
              <a:lnSpc>
                <a:spcPct val="115000"/>
              </a:lnSpc>
              <a:spcBef>
                <a:spcPts val="1200"/>
              </a:spcBef>
              <a:spcAft>
                <a:spcPts val="0"/>
              </a:spcAft>
              <a:buClr>
                <a:schemeClr val="dk1"/>
              </a:buClr>
              <a:buSzPts val="1100"/>
              <a:buFont typeface="Arial"/>
              <a:buNone/>
            </a:pPr>
            <a:r>
              <a:rPr lang="en" sz="1000">
                <a:solidFill>
                  <a:srgbClr val="233A44"/>
                </a:solidFill>
                <a:latin typeface="Calibri"/>
                <a:ea typeface="Calibri"/>
                <a:cs typeface="Calibri"/>
                <a:sym typeface="Calibri"/>
              </a:rPr>
              <a:t>Our first template was the RothC model, a process-based model originally developed to model the turnover of organic carbon in arable soils (Nemoto 2014). In this model, SOC is divided into 4 different organic matter pools. One advantage of the RothC model is lower requirements for input data, but forests, </a:t>
            </a:r>
            <a:r>
              <a:rPr lang="en" sz="1000">
                <a:solidFill>
                  <a:srgbClr val="233A44"/>
                </a:solidFill>
                <a:latin typeface="Calibri"/>
                <a:ea typeface="Calibri"/>
                <a:cs typeface="Calibri"/>
                <a:sym typeface="Calibri"/>
              </a:rPr>
              <a:t>compared</a:t>
            </a:r>
            <a:r>
              <a:rPr lang="en" sz="1000">
                <a:solidFill>
                  <a:srgbClr val="233A44"/>
                </a:solidFill>
                <a:latin typeface="Calibri"/>
                <a:ea typeface="Calibri"/>
                <a:cs typeface="Calibri"/>
                <a:sym typeface="Calibri"/>
              </a:rPr>
              <a:t> to arable lands, have more diverse litter layers and vegetation types, which may not be represented well by the simplified pool structure of the RothC model. Also, the parameters and decay rates for the RothC model, originally designed for agricultural lands, were not aligning with </a:t>
            </a:r>
            <a:r>
              <a:rPr lang="en" sz="1000">
                <a:solidFill>
                  <a:srgbClr val="233A44"/>
                </a:solidFill>
                <a:latin typeface="Calibri"/>
                <a:ea typeface="Calibri"/>
                <a:cs typeface="Calibri"/>
                <a:sym typeface="Calibri"/>
              </a:rPr>
              <a:t>values</a:t>
            </a:r>
            <a:r>
              <a:rPr lang="en" sz="1000">
                <a:solidFill>
                  <a:srgbClr val="233A44"/>
                </a:solidFill>
                <a:latin typeface="Calibri"/>
                <a:ea typeface="Calibri"/>
                <a:cs typeface="Calibri"/>
                <a:sym typeface="Calibri"/>
              </a:rPr>
              <a:t> for forest ecosystems from the </a:t>
            </a:r>
            <a:r>
              <a:rPr lang="en" sz="1000">
                <a:solidFill>
                  <a:srgbClr val="233A44"/>
                </a:solidFill>
                <a:latin typeface="Calibri"/>
                <a:ea typeface="Calibri"/>
                <a:cs typeface="Calibri"/>
                <a:sym typeface="Calibri"/>
              </a:rPr>
              <a:t>literature</a:t>
            </a:r>
            <a:r>
              <a:rPr lang="en" sz="1000">
                <a:solidFill>
                  <a:srgbClr val="233A44"/>
                </a:solidFill>
                <a:latin typeface="Calibri"/>
                <a:ea typeface="Calibri"/>
                <a:cs typeface="Calibri"/>
                <a:sym typeface="Calibri"/>
              </a:rPr>
              <a:t>. </a:t>
            </a:r>
            <a:endParaRPr sz="1000">
              <a:solidFill>
                <a:srgbClr val="233A44"/>
              </a:solidFill>
              <a:latin typeface="Calibri"/>
              <a:ea typeface="Calibri"/>
              <a:cs typeface="Calibri"/>
              <a:sym typeface="Calibri"/>
            </a:endParaRPr>
          </a:p>
          <a:p>
            <a:pPr indent="0" lvl="0" marL="0" rtl="0" algn="just">
              <a:lnSpc>
                <a:spcPct val="115000"/>
              </a:lnSpc>
              <a:spcBef>
                <a:spcPts val="1200"/>
              </a:spcBef>
              <a:spcAft>
                <a:spcPts val="0"/>
              </a:spcAft>
              <a:buNone/>
            </a:pPr>
            <a:r>
              <a:rPr lang="en" sz="1000">
                <a:solidFill>
                  <a:srgbClr val="233A44"/>
                </a:solidFill>
                <a:latin typeface="Calibri"/>
                <a:ea typeface="Calibri"/>
                <a:cs typeface="Calibri"/>
                <a:sym typeface="Calibri"/>
              </a:rPr>
              <a:t>Therefore, we decided to base our model on the CASA model. This model has a bigger number of pools, which makes it better suited to account for the vegetation dynamics of forest ecosystems. </a:t>
            </a:r>
            <a:endParaRPr sz="1000">
              <a:solidFill>
                <a:srgbClr val="233A44"/>
              </a:solidFill>
              <a:latin typeface="Calibri"/>
              <a:ea typeface="Calibri"/>
              <a:cs typeface="Calibri"/>
              <a:sym typeface="Calibri"/>
            </a:endParaRPr>
          </a:p>
          <a:p>
            <a:pPr indent="0" lvl="0" marL="0" rtl="0" algn="just">
              <a:lnSpc>
                <a:spcPct val="115000"/>
              </a:lnSpc>
              <a:spcBef>
                <a:spcPts val="1200"/>
              </a:spcBef>
              <a:spcAft>
                <a:spcPts val="0"/>
              </a:spcAft>
              <a:buClr>
                <a:schemeClr val="dk1"/>
              </a:buClr>
              <a:buSzPts val="1100"/>
              <a:buFont typeface="Arial"/>
              <a:buNone/>
            </a:pPr>
            <a:r>
              <a:rPr lang="en" sz="1000">
                <a:solidFill>
                  <a:srgbClr val="233A44"/>
                </a:solidFill>
                <a:latin typeface="Calibri"/>
                <a:ea typeface="Calibri"/>
                <a:cs typeface="Calibri"/>
                <a:sym typeface="Calibri"/>
              </a:rPr>
              <a:t>CASA is a biogeochemical model. Carbon flows from donor to receiver pools at a rate that depends on the donor pool size. The rate of flow (the rate of decay) and the fraction (a) of matter that goes into the next pool depends on </a:t>
            </a:r>
            <a:r>
              <a:rPr lang="en" sz="1000">
                <a:solidFill>
                  <a:srgbClr val="233A44"/>
                </a:solidFill>
                <a:latin typeface="Calibri"/>
                <a:ea typeface="Calibri"/>
                <a:cs typeface="Calibri"/>
                <a:sym typeface="Calibri"/>
              </a:rPr>
              <a:t>environmental</a:t>
            </a:r>
            <a:r>
              <a:rPr lang="en" sz="1000">
                <a:solidFill>
                  <a:srgbClr val="233A44"/>
                </a:solidFill>
                <a:latin typeface="Calibri"/>
                <a:ea typeface="Calibri"/>
                <a:cs typeface="Calibri"/>
                <a:sym typeface="Calibri"/>
              </a:rPr>
              <a:t> conditions. This conceptualization leads to a system of first-order, linear differential equations to represent the plant, litter, and soil pools.</a:t>
            </a:r>
            <a:endParaRPr sz="1000">
              <a:solidFill>
                <a:srgbClr val="233A44"/>
              </a:solidFill>
              <a:latin typeface="Calibri"/>
              <a:ea typeface="Calibri"/>
              <a:cs typeface="Calibri"/>
              <a:sym typeface="Calibri"/>
            </a:endParaRPr>
          </a:p>
          <a:p>
            <a:pPr indent="0" lvl="0" marL="0" rtl="0" algn="just">
              <a:lnSpc>
                <a:spcPct val="115000"/>
              </a:lnSpc>
              <a:spcBef>
                <a:spcPts val="1200"/>
              </a:spcBef>
              <a:spcAft>
                <a:spcPts val="0"/>
              </a:spcAft>
              <a:buClr>
                <a:schemeClr val="dk1"/>
              </a:buClr>
              <a:buSzPts val="1100"/>
              <a:buFont typeface="Arial"/>
              <a:buNone/>
            </a:pPr>
            <a:r>
              <a:rPr lang="en" sz="1000">
                <a:solidFill>
                  <a:srgbClr val="233A44"/>
                </a:solidFill>
                <a:latin typeface="Calibri"/>
                <a:ea typeface="Calibri"/>
                <a:cs typeface="Calibri"/>
                <a:sym typeface="Calibri"/>
              </a:rPr>
              <a:t>The carbon residence time varies among pools, from several months for leaves and roots to centuries for soil organic matter.</a:t>
            </a:r>
            <a:endParaRPr sz="1000">
              <a:solidFill>
                <a:srgbClr val="233A44"/>
              </a:solidFill>
              <a:latin typeface="Calibri"/>
              <a:ea typeface="Calibri"/>
              <a:cs typeface="Calibri"/>
              <a:sym typeface="Calibri"/>
            </a:endParaRPr>
          </a:p>
          <a:p>
            <a:pPr indent="0" lvl="0" marL="0" rtl="0" algn="l">
              <a:lnSpc>
                <a:spcPct val="115000"/>
              </a:lnSpc>
              <a:spcBef>
                <a:spcPts val="1200"/>
              </a:spcBef>
              <a:spcAft>
                <a:spcPts val="1200"/>
              </a:spcAft>
              <a:buNone/>
            </a:pPr>
            <a:r>
              <a:t/>
            </a:r>
            <a:endParaRPr sz="1000">
              <a:solidFill>
                <a:srgbClr val="233A44"/>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b1efaab49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b1efaab49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a:solidFill>
                  <a:srgbClr val="233A44"/>
                </a:solidFill>
                <a:latin typeface="Calibri"/>
                <a:ea typeface="Calibri"/>
                <a:cs typeface="Calibri"/>
                <a:sym typeface="Calibri"/>
              </a:rPr>
              <a:t>The available data from the Hainich forest included two datasets, one for litterfall and one for fruitfall, over the years 2016 and 2017. Therefore, </a:t>
            </a:r>
            <a:r>
              <a:rPr lang="en">
                <a:solidFill>
                  <a:srgbClr val="233A44"/>
                </a:solidFill>
                <a:latin typeface="Calibri"/>
                <a:ea typeface="Calibri"/>
                <a:cs typeface="Calibri"/>
                <a:sym typeface="Calibri"/>
              </a:rPr>
              <a:t>from the original three plant pools from the CASA model </a:t>
            </a:r>
            <a:r>
              <a:rPr lang="en">
                <a:solidFill>
                  <a:srgbClr val="233A44"/>
                </a:solidFill>
                <a:latin typeface="Calibri"/>
                <a:ea typeface="Calibri"/>
                <a:cs typeface="Calibri"/>
                <a:sym typeface="Calibri"/>
              </a:rPr>
              <a:t>we decided to keep only two pools: the “leaf” and “wood” pools. </a:t>
            </a:r>
            <a:endParaRPr>
              <a:solidFill>
                <a:srgbClr val="233A44"/>
              </a:solidFill>
              <a:latin typeface="Calibri"/>
              <a:ea typeface="Calibri"/>
              <a:cs typeface="Calibri"/>
              <a:sym typeface="Calibri"/>
            </a:endParaRPr>
          </a:p>
          <a:p>
            <a:pPr indent="0" lvl="0" marL="0" rtl="0" algn="just">
              <a:lnSpc>
                <a:spcPct val="115000"/>
              </a:lnSpc>
              <a:spcBef>
                <a:spcPts val="1200"/>
              </a:spcBef>
              <a:spcAft>
                <a:spcPts val="0"/>
              </a:spcAft>
              <a:buNone/>
            </a:pPr>
            <a:r>
              <a:rPr lang="en">
                <a:solidFill>
                  <a:srgbClr val="233A44"/>
                </a:solidFill>
                <a:latin typeface="Calibri"/>
                <a:ea typeface="Calibri"/>
                <a:cs typeface="Calibri"/>
                <a:sym typeface="Calibri"/>
              </a:rPr>
              <a:t>Based on an estimation of decay rates from the literature, we chose the “wood” pool from the CASA model to be best representative of our “fruit” pool. We chose to ignore the passive SOM pool, as it is relatively stable and inert.</a:t>
            </a:r>
            <a:endParaRPr>
              <a:solidFill>
                <a:srgbClr val="233A44"/>
              </a:solidFill>
              <a:latin typeface="Calibri"/>
              <a:ea typeface="Calibri"/>
              <a:cs typeface="Calibri"/>
              <a:sym typeface="Calibri"/>
            </a:endParaRPr>
          </a:p>
          <a:p>
            <a:pPr indent="0" lvl="0" marL="0" rtl="0" algn="just">
              <a:lnSpc>
                <a:spcPct val="115000"/>
              </a:lnSpc>
              <a:spcBef>
                <a:spcPts val="1200"/>
              </a:spcBef>
              <a:spcAft>
                <a:spcPts val="0"/>
              </a:spcAft>
              <a:buNone/>
            </a:pPr>
            <a:r>
              <a:rPr lang="en">
                <a:solidFill>
                  <a:srgbClr val="233A44"/>
                </a:solidFill>
                <a:latin typeface="Calibri"/>
                <a:ea typeface="Calibri"/>
                <a:cs typeface="Calibri"/>
                <a:sym typeface="Calibri"/>
              </a:rPr>
              <a:t>Here, the leaves and fruits that fell on the ground decompose according to different rates, k1 and k3 (we kept the notation from the template model from the book). These </a:t>
            </a:r>
            <a:r>
              <a:rPr lang="en">
                <a:solidFill>
                  <a:srgbClr val="233A44"/>
                </a:solidFill>
                <a:latin typeface="Calibri"/>
                <a:ea typeface="Calibri"/>
                <a:cs typeface="Calibri"/>
                <a:sym typeface="Calibri"/>
              </a:rPr>
              <a:t>decomposition</a:t>
            </a:r>
            <a:r>
              <a:rPr lang="en">
                <a:solidFill>
                  <a:srgbClr val="233A44"/>
                </a:solidFill>
                <a:latin typeface="Calibri"/>
                <a:ea typeface="Calibri"/>
                <a:cs typeface="Calibri"/>
                <a:sym typeface="Calibri"/>
              </a:rPr>
              <a:t> rates depend on environmental factors such as temperature and moisture. </a:t>
            </a:r>
            <a:endParaRPr>
              <a:solidFill>
                <a:srgbClr val="233A44"/>
              </a:solidFill>
              <a:latin typeface="Calibri"/>
              <a:ea typeface="Calibri"/>
              <a:cs typeface="Calibri"/>
              <a:sym typeface="Calibri"/>
            </a:endParaRPr>
          </a:p>
          <a:p>
            <a:pPr indent="0" lvl="0" marL="0" rtl="0" algn="just">
              <a:lnSpc>
                <a:spcPct val="115000"/>
              </a:lnSpc>
              <a:spcBef>
                <a:spcPts val="1200"/>
              </a:spcBef>
              <a:spcAft>
                <a:spcPts val="0"/>
              </a:spcAft>
              <a:buNone/>
            </a:pPr>
            <a:r>
              <a:rPr lang="en">
                <a:solidFill>
                  <a:srgbClr val="233A44"/>
                </a:solidFill>
                <a:latin typeface="Calibri"/>
                <a:ea typeface="Calibri"/>
                <a:cs typeface="Calibri"/>
                <a:sym typeface="Calibri"/>
              </a:rPr>
              <a:t>The dead plant material then enters the belowground pools according to a certain ratio, or fraction, “a”, and all incoming plant material passes through these different compartments once, and only once. </a:t>
            </a:r>
            <a:endParaRPr>
              <a:solidFill>
                <a:schemeClr val="dk1"/>
              </a:solidFill>
            </a:endParaRPr>
          </a:p>
          <a:p>
            <a:pPr indent="0" lvl="0" marL="0" rtl="0" algn="just">
              <a:lnSpc>
                <a:spcPct val="115000"/>
              </a:lnSpc>
              <a:spcBef>
                <a:spcPts val="1200"/>
              </a:spcBef>
              <a:spcAft>
                <a:spcPts val="0"/>
              </a:spcAft>
              <a:buNone/>
            </a:pPr>
            <a:r>
              <a:rPr lang="en">
                <a:solidFill>
                  <a:srgbClr val="233A44"/>
                </a:solidFill>
                <a:latin typeface="Calibri"/>
                <a:ea typeface="Calibri"/>
                <a:cs typeface="Calibri"/>
                <a:sym typeface="Calibri"/>
              </a:rPr>
              <a:t>The “leaf” pool is partitioned into two different pools: structural litter and metabolic litter, due to different decomposition rates for different leaf components. The structural leaf pool represents the structural components of leaves, such as cellulose and lignin, and the metabolic leaf pool represents the labile compounds of leaves, such as sugars and starch. Cellulose and lignin are more resistant to decomposition than sugars and starch, and therefore the decay rate of the structural litter pool is lower than the decay rate for the metabolic litter pool. </a:t>
            </a:r>
            <a:endParaRPr>
              <a:solidFill>
                <a:srgbClr val="233A44"/>
              </a:solidFill>
              <a:latin typeface="Calibri"/>
              <a:ea typeface="Calibri"/>
              <a:cs typeface="Calibri"/>
              <a:sym typeface="Calibri"/>
            </a:endParaRPr>
          </a:p>
          <a:p>
            <a:pPr indent="0" lvl="0" marL="0" rtl="0" algn="just">
              <a:lnSpc>
                <a:spcPct val="115000"/>
              </a:lnSpc>
              <a:spcBef>
                <a:spcPts val="1200"/>
              </a:spcBef>
              <a:spcAft>
                <a:spcPts val="0"/>
              </a:spcAft>
              <a:buNone/>
            </a:pPr>
            <a:r>
              <a:rPr lang="en">
                <a:solidFill>
                  <a:srgbClr val="233A44"/>
                </a:solidFill>
                <a:latin typeface="Calibri"/>
                <a:ea typeface="Calibri"/>
                <a:cs typeface="Calibri"/>
                <a:sym typeface="Calibri"/>
              </a:rPr>
              <a:t>The CASA model simplifies the decomposition dynamics associated with woody biomass, so our</a:t>
            </a:r>
            <a:r>
              <a:rPr lang="en">
                <a:solidFill>
                  <a:srgbClr val="233A44"/>
                </a:solidFill>
                <a:latin typeface="Calibri"/>
                <a:ea typeface="Calibri"/>
                <a:cs typeface="Calibri"/>
                <a:sym typeface="Calibri"/>
              </a:rPr>
              <a:t> “fruit” pool, too, is simplified to represent only one pool, referred to as the “Coarse Woody Debris” pool. </a:t>
            </a:r>
            <a:endParaRPr>
              <a:solidFill>
                <a:srgbClr val="233A44"/>
              </a:solidFill>
              <a:latin typeface="Calibri"/>
              <a:ea typeface="Calibri"/>
              <a:cs typeface="Calibri"/>
              <a:sym typeface="Calibri"/>
            </a:endParaRPr>
          </a:p>
          <a:p>
            <a:pPr indent="0" lvl="0" marL="0" rtl="0" algn="just">
              <a:lnSpc>
                <a:spcPct val="115000"/>
              </a:lnSpc>
              <a:spcBef>
                <a:spcPts val="1200"/>
              </a:spcBef>
              <a:spcAft>
                <a:spcPts val="0"/>
              </a:spcAft>
              <a:buNone/>
            </a:pPr>
            <a:r>
              <a:rPr lang="en">
                <a:solidFill>
                  <a:srgbClr val="233A44"/>
                </a:solidFill>
                <a:latin typeface="Calibri"/>
                <a:ea typeface="Calibri"/>
                <a:cs typeface="Calibri"/>
                <a:sym typeface="Calibri"/>
              </a:rPr>
              <a:t>The carbon in these three litter pools is then relocated to either the “Fast” or “Slow” SOM pools. The “fast” SOM consists of recently added plant residues and other easily decomposable organic material, and the “slow” SOM consists of organic matter that decomposes more slowly, contributing to longer-term carbon storage in the soil. The allocation of carbon between “fast” and “slow” SOM pools is influenced by the decomposition rates: if high, a larger proportion of carbon will be rapidly decomposed and released back into the atmosphere. On the other hand, if low, a greater portion of carbon will be retained in the slow SOM pool for a more extended period.</a:t>
            </a:r>
            <a:endParaRPr>
              <a:solidFill>
                <a:srgbClr val="233A44"/>
              </a:solidFill>
              <a:latin typeface="Calibri"/>
              <a:ea typeface="Calibri"/>
              <a:cs typeface="Calibri"/>
              <a:sym typeface="Calibri"/>
            </a:endParaRPr>
          </a:p>
          <a:p>
            <a:pPr indent="0" lvl="0" marL="0" rtl="0" algn="just">
              <a:lnSpc>
                <a:spcPct val="115000"/>
              </a:lnSpc>
              <a:spcBef>
                <a:spcPts val="1200"/>
              </a:spcBef>
              <a:spcAft>
                <a:spcPts val="0"/>
              </a:spcAft>
              <a:buNone/>
            </a:pPr>
            <a:r>
              <a:rPr lang="en">
                <a:solidFill>
                  <a:srgbClr val="233A44"/>
                </a:solidFill>
                <a:latin typeface="Calibri"/>
                <a:ea typeface="Calibri"/>
                <a:cs typeface="Calibri"/>
                <a:sym typeface="Calibri"/>
              </a:rPr>
              <a:t>A</a:t>
            </a:r>
            <a:r>
              <a:rPr lang="en">
                <a:solidFill>
                  <a:srgbClr val="233A44"/>
                </a:solidFill>
                <a:latin typeface="Calibri"/>
                <a:ea typeface="Calibri"/>
                <a:cs typeface="Calibri"/>
                <a:sym typeface="Calibri"/>
              </a:rPr>
              <a:t>nd all along the process of decomposition, microbes respire CO2. </a:t>
            </a:r>
            <a:endParaRPr>
              <a:solidFill>
                <a:srgbClr val="233A44"/>
              </a:solidFill>
              <a:latin typeface="Calibri"/>
              <a:ea typeface="Calibri"/>
              <a:cs typeface="Calibri"/>
              <a:sym typeface="Calibri"/>
            </a:endParaRPr>
          </a:p>
          <a:p>
            <a:pPr indent="0" lvl="0" marL="0" rtl="0" algn="just">
              <a:lnSpc>
                <a:spcPct val="115000"/>
              </a:lnSpc>
              <a:spcBef>
                <a:spcPts val="1200"/>
              </a:spcBef>
              <a:spcAft>
                <a:spcPts val="1200"/>
              </a:spcAft>
              <a:buNone/>
            </a:pPr>
            <a:r>
              <a:rPr lang="en">
                <a:solidFill>
                  <a:srgbClr val="233A44"/>
                </a:solidFill>
                <a:latin typeface="Calibri"/>
                <a:ea typeface="Calibri"/>
                <a:cs typeface="Calibri"/>
                <a:sym typeface="Calibri"/>
              </a:rPr>
              <a:t>That’s it for the background information on the structure of our model. I will now leave the stage to Aaron. </a:t>
            </a:r>
            <a:endParaRPr>
              <a:solidFill>
                <a:srgbClr val="233A44"/>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eff92c25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eff92c25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eff92c2580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eff92c2580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eff92c2580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eff92c2580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29.png"/><Relationship Id="rId5"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39.png"/><Relationship Id="rId5"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jp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3.jpg"/><Relationship Id="rId5" Type="http://schemas.openxmlformats.org/officeDocument/2006/relationships/image" Target="../media/image11.jpg"/><Relationship Id="rId6"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tel.archives-ouvertes.fr/tel-00973853" TargetMode="External"/><Relationship Id="rId4" Type="http://schemas.openxmlformats.org/officeDocument/2006/relationships/hyperlink" Target="https://doi.org/10.5194/gmd-11-3027-2018" TargetMode="External"/><Relationship Id="rId5" Type="http://schemas.openxmlformats.org/officeDocument/2006/relationships/hyperlink" Target="https://phys.org/news/2017-03-climate-affecting-germany.html" TargetMode="External"/><Relationship Id="rId6" Type="http://schemas.openxmlformats.org/officeDocument/2006/relationships/hyperlink" Target="https://www.umweltbundesamt.de/daten/klima/trends-der-niederschlagshoeh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5.jp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3.jpg"/><Relationship Id="rId5" Type="http://schemas.openxmlformats.org/officeDocument/2006/relationships/image" Target="../media/image11.jpg"/><Relationship Id="rId6" Type="http://schemas.openxmlformats.org/officeDocument/2006/relationships/image" Target="../media/image8.jpg"/><Relationship Id="rId7"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title"/>
          </p:nvPr>
        </p:nvSpPr>
        <p:spPr>
          <a:xfrm>
            <a:off x="648725" y="792600"/>
            <a:ext cx="3644100" cy="165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800"/>
              <a:t>Soil Carbon and Respiration </a:t>
            </a:r>
            <a:endParaRPr sz="3800"/>
          </a:p>
        </p:txBody>
      </p:sp>
      <p:sp>
        <p:nvSpPr>
          <p:cNvPr id="129" name="Google Shape;129;p13"/>
          <p:cNvSpPr txBox="1"/>
          <p:nvPr>
            <p:ph idx="1" type="subTitle"/>
          </p:nvPr>
        </p:nvSpPr>
        <p:spPr>
          <a:xfrm>
            <a:off x="496925" y="2676175"/>
            <a:ext cx="3795900" cy="916200"/>
          </a:xfrm>
          <a:prstGeom prst="rect">
            <a:avLst/>
          </a:prstGeom>
        </p:spPr>
        <p:txBody>
          <a:bodyPr anchorCtr="0" anchor="t" bIns="91425" lIns="91425" spcFirstLastPara="1" rIns="91425" wrap="square" tIns="91425">
            <a:noAutofit/>
          </a:bodyPr>
          <a:lstStyle/>
          <a:p>
            <a:pPr indent="0" lvl="0" marL="0" rtl="0" algn="ctr">
              <a:lnSpc>
                <a:spcPct val="70000"/>
              </a:lnSpc>
              <a:spcBef>
                <a:spcPts val="1000"/>
              </a:spcBef>
              <a:spcAft>
                <a:spcPts val="0"/>
              </a:spcAft>
              <a:buSzPts val="275"/>
              <a:buNone/>
            </a:pPr>
            <a:r>
              <a:rPr lang="en" sz="1500">
                <a:solidFill>
                  <a:schemeClr val="dk2"/>
                </a:solidFill>
              </a:rPr>
              <a:t>Aaron Korte, Favour Powei Etinkumoh, Gabrielle Nauta, Carla Ott, Gergely Istvan Toth</a:t>
            </a:r>
            <a:endParaRPr sz="1500">
              <a:solidFill>
                <a:schemeClr val="dk2"/>
              </a:solidFill>
            </a:endParaRPr>
          </a:p>
          <a:p>
            <a:pPr indent="0" lvl="0" marL="0" rtl="0" algn="l">
              <a:lnSpc>
                <a:spcPct val="70000"/>
              </a:lnSpc>
              <a:spcBef>
                <a:spcPts val="1000"/>
              </a:spcBef>
              <a:spcAft>
                <a:spcPts val="0"/>
              </a:spcAft>
              <a:buSzPts val="275"/>
              <a:buNone/>
            </a:pPr>
            <a:r>
              <a:t/>
            </a:r>
            <a:endParaRPr sz="1300">
              <a:solidFill>
                <a:schemeClr val="dk2"/>
              </a:solidFill>
            </a:endParaRPr>
          </a:p>
          <a:p>
            <a:pPr indent="0" lvl="0" marL="0" rtl="0" algn="l">
              <a:lnSpc>
                <a:spcPct val="70000"/>
              </a:lnSpc>
              <a:spcBef>
                <a:spcPts val="1000"/>
              </a:spcBef>
              <a:spcAft>
                <a:spcPts val="0"/>
              </a:spcAft>
              <a:buSzPts val="275"/>
              <a:buNone/>
            </a:pPr>
            <a:r>
              <a:t/>
            </a:r>
            <a:endParaRPr sz="1300">
              <a:solidFill>
                <a:schemeClr val="dk2"/>
              </a:solidFill>
            </a:endParaRPr>
          </a:p>
          <a:p>
            <a:pPr indent="0" lvl="0" marL="0" rtl="0" algn="l">
              <a:lnSpc>
                <a:spcPct val="70000"/>
              </a:lnSpc>
              <a:spcBef>
                <a:spcPts val="1000"/>
              </a:spcBef>
              <a:spcAft>
                <a:spcPts val="0"/>
              </a:spcAft>
              <a:buSzPts val="275"/>
              <a:buNone/>
            </a:pPr>
            <a:r>
              <a:t/>
            </a:r>
            <a:endParaRPr sz="1300">
              <a:solidFill>
                <a:schemeClr val="dk2"/>
              </a:solidFill>
            </a:endParaRPr>
          </a:p>
          <a:p>
            <a:pPr indent="0" lvl="0" marL="0" rtl="0" algn="l">
              <a:lnSpc>
                <a:spcPct val="70000"/>
              </a:lnSpc>
              <a:spcBef>
                <a:spcPts val="1000"/>
              </a:spcBef>
              <a:spcAft>
                <a:spcPts val="0"/>
              </a:spcAft>
              <a:buSzPts val="275"/>
              <a:buNone/>
            </a:pPr>
            <a:r>
              <a:t/>
            </a:r>
            <a:endParaRPr sz="1300">
              <a:solidFill>
                <a:schemeClr val="dk2"/>
              </a:solidFill>
            </a:endParaRPr>
          </a:p>
          <a:p>
            <a:pPr indent="0" lvl="0" marL="0" rtl="0" algn="ctr">
              <a:lnSpc>
                <a:spcPct val="70000"/>
              </a:lnSpc>
              <a:spcBef>
                <a:spcPts val="1000"/>
              </a:spcBef>
              <a:spcAft>
                <a:spcPts val="0"/>
              </a:spcAft>
              <a:buSzPts val="275"/>
              <a:buNone/>
            </a:pPr>
            <a:r>
              <a:rPr lang="en" sz="1300">
                <a:solidFill>
                  <a:schemeClr val="dk2"/>
                </a:solidFill>
              </a:rPr>
              <a:t>Ecosystem-Atmosphere Processes - WiSe 2023</a:t>
            </a:r>
            <a:endParaRPr sz="1100">
              <a:solidFill>
                <a:schemeClr val="dk2"/>
              </a:solidFill>
            </a:endParaRPr>
          </a:p>
          <a:p>
            <a:pPr indent="0" lvl="0" marL="0" rtl="0" algn="l">
              <a:lnSpc>
                <a:spcPct val="70000"/>
              </a:lnSpc>
              <a:spcBef>
                <a:spcPts val="1000"/>
              </a:spcBef>
              <a:spcAft>
                <a:spcPts val="0"/>
              </a:spcAft>
              <a:buSzPts val="275"/>
              <a:buNone/>
            </a:pPr>
            <a:r>
              <a:t/>
            </a:r>
            <a:endParaRPr sz="1200">
              <a:solidFill>
                <a:schemeClr val="dk2"/>
              </a:solidFill>
            </a:endParaRPr>
          </a:p>
          <a:p>
            <a:pPr indent="0" lvl="0" marL="0" rtl="0" algn="l">
              <a:lnSpc>
                <a:spcPct val="70000"/>
              </a:lnSpc>
              <a:spcBef>
                <a:spcPts val="1000"/>
              </a:spcBef>
              <a:spcAft>
                <a:spcPts val="0"/>
              </a:spcAft>
              <a:buSzPts val="275"/>
              <a:buNone/>
            </a:pPr>
            <a:r>
              <a:t/>
            </a:r>
            <a:endParaRPr sz="500">
              <a:solidFill>
                <a:schemeClr val="dk1"/>
              </a:solidFill>
              <a:latin typeface="Calibri"/>
              <a:ea typeface="Calibri"/>
              <a:cs typeface="Calibri"/>
              <a:sym typeface="Calibri"/>
            </a:endParaRPr>
          </a:p>
        </p:txBody>
      </p:sp>
      <p:sp>
        <p:nvSpPr>
          <p:cNvPr id="130" name="Google Shape;130;p1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pic>
        <p:nvPicPr>
          <p:cNvPr id="131" name="Google Shape;131;p13"/>
          <p:cNvPicPr preferRelativeResize="0"/>
          <p:nvPr/>
        </p:nvPicPr>
        <p:blipFill rotWithShape="1">
          <a:blip r:embed="rId3">
            <a:alphaModFix/>
          </a:blip>
          <a:srcRect b="0" l="38556" r="0" t="0"/>
          <a:stretch/>
        </p:blipFill>
        <p:spPr>
          <a:xfrm>
            <a:off x="4572000" y="188800"/>
            <a:ext cx="4367424" cy="474091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Assumptions </a:t>
            </a:r>
            <a:endParaRPr/>
          </a:p>
        </p:txBody>
      </p:sp>
      <p:sp>
        <p:nvSpPr>
          <p:cNvPr id="211" name="Google Shape;211;p22"/>
          <p:cNvSpPr txBox="1"/>
          <p:nvPr>
            <p:ph idx="1" type="body"/>
          </p:nvPr>
        </p:nvSpPr>
        <p:spPr>
          <a:xfrm>
            <a:off x="724650" y="1622250"/>
            <a:ext cx="7505700" cy="28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330200" lvl="0" marL="457200" rtl="0" algn="l">
              <a:spcBef>
                <a:spcPts val="1200"/>
              </a:spcBef>
              <a:spcAft>
                <a:spcPts val="0"/>
              </a:spcAft>
              <a:buSzPts val="1600"/>
              <a:buChar char="●"/>
            </a:pPr>
            <a:r>
              <a:rPr lang="en" sz="1600"/>
              <a:t>Only soil temperature and soil moisture as influencing factors on decay rates</a:t>
            </a:r>
            <a:endParaRPr sz="1600"/>
          </a:p>
          <a:p>
            <a:pPr indent="-330200" lvl="1" marL="914400" rtl="0" algn="l">
              <a:spcBef>
                <a:spcPts val="0"/>
              </a:spcBef>
              <a:spcAft>
                <a:spcPts val="0"/>
              </a:spcAft>
              <a:buSzPts val="1600"/>
              <a:buChar char="○"/>
            </a:pPr>
            <a:r>
              <a:rPr lang="en" sz="1600"/>
              <a:t>No influence of pH</a:t>
            </a:r>
            <a:endParaRPr sz="1600"/>
          </a:p>
          <a:p>
            <a:pPr indent="-330200" lvl="1" marL="914400" rtl="0" algn="l">
              <a:spcBef>
                <a:spcPts val="0"/>
              </a:spcBef>
              <a:spcAft>
                <a:spcPts val="0"/>
              </a:spcAft>
              <a:buSzPts val="1600"/>
              <a:buChar char="○"/>
            </a:pPr>
            <a:r>
              <a:rPr lang="en" sz="1600"/>
              <a:t>No inclusion of effect of microbial activity</a:t>
            </a:r>
            <a:endParaRPr sz="1600"/>
          </a:p>
          <a:p>
            <a:pPr indent="-330200" lvl="1" marL="914400" rtl="0" algn="l">
              <a:spcBef>
                <a:spcPts val="0"/>
              </a:spcBef>
              <a:spcAft>
                <a:spcPts val="0"/>
              </a:spcAft>
              <a:buSzPts val="1600"/>
              <a:buChar char="○"/>
            </a:pPr>
            <a:r>
              <a:rPr lang="en" sz="1600"/>
              <a:t>No influence of N pool and other pools (P, S etc.)</a:t>
            </a:r>
            <a:endParaRPr sz="1600"/>
          </a:p>
          <a:p>
            <a:pPr indent="0" lvl="0" marL="457200" rtl="0" algn="l">
              <a:spcBef>
                <a:spcPts val="1200"/>
              </a:spcBef>
              <a:spcAft>
                <a:spcPts val="1200"/>
              </a:spcAft>
              <a:buNone/>
            </a:pPr>
            <a:r>
              <a:t/>
            </a:r>
            <a:endParaRPr sz="1600"/>
          </a:p>
        </p:txBody>
      </p:sp>
      <p:sp>
        <p:nvSpPr>
          <p:cNvPr id="212" name="Google Shape;212;p2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pic>
        <p:nvPicPr>
          <p:cNvPr id="213" name="Google Shape;213;p22"/>
          <p:cNvPicPr preferRelativeResize="0"/>
          <p:nvPr/>
        </p:nvPicPr>
        <p:blipFill>
          <a:blip r:embed="rId3">
            <a:alphaModFix/>
          </a:blip>
          <a:stretch>
            <a:fillRect/>
          </a:stretch>
        </p:blipFill>
        <p:spPr>
          <a:xfrm>
            <a:off x="7725025" y="2322225"/>
            <a:ext cx="914400" cy="914400"/>
          </a:xfrm>
          <a:prstGeom prst="rect">
            <a:avLst/>
          </a:prstGeom>
          <a:noFill/>
          <a:ln>
            <a:noFill/>
          </a:ln>
        </p:spPr>
      </p:pic>
      <p:pic>
        <p:nvPicPr>
          <p:cNvPr id="214" name="Google Shape;214;p22"/>
          <p:cNvPicPr preferRelativeResize="0"/>
          <p:nvPr/>
        </p:nvPicPr>
        <p:blipFill>
          <a:blip r:embed="rId4">
            <a:alphaModFix/>
          </a:blip>
          <a:stretch>
            <a:fillRect/>
          </a:stretch>
        </p:blipFill>
        <p:spPr>
          <a:xfrm>
            <a:off x="6869075" y="3427175"/>
            <a:ext cx="1257300" cy="1257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Parameters</a:t>
            </a:r>
            <a:endParaRPr/>
          </a:p>
        </p:txBody>
      </p:sp>
      <p:sp>
        <p:nvSpPr>
          <p:cNvPr id="220" name="Google Shape;220;p23"/>
          <p:cNvSpPr txBox="1"/>
          <p:nvPr>
            <p:ph idx="1" type="body"/>
          </p:nvPr>
        </p:nvSpPr>
        <p:spPr>
          <a:xfrm>
            <a:off x="714375" y="1668225"/>
            <a:ext cx="4196400" cy="2658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sz="1700"/>
          </a:p>
          <a:p>
            <a:pPr indent="-336550" lvl="0" marL="457200" rtl="0" algn="l">
              <a:spcBef>
                <a:spcPts val="1200"/>
              </a:spcBef>
              <a:spcAft>
                <a:spcPts val="0"/>
              </a:spcAft>
              <a:buSzPts val="1700"/>
              <a:buChar char="●"/>
            </a:pPr>
            <a:r>
              <a:rPr lang="en" sz="1700"/>
              <a:t>Decomposition rate constant k → base turnover rate</a:t>
            </a:r>
            <a:endParaRPr sz="1700"/>
          </a:p>
          <a:p>
            <a:pPr indent="0" lvl="0" marL="457200" rtl="0" algn="l">
              <a:spcBef>
                <a:spcPts val="1200"/>
              </a:spcBef>
              <a:spcAft>
                <a:spcPts val="0"/>
              </a:spcAft>
              <a:buNone/>
            </a:pPr>
            <a:r>
              <a:t/>
            </a:r>
            <a:endParaRPr sz="1700"/>
          </a:p>
          <a:p>
            <a:pPr indent="0" lvl="0" marL="457200" rtl="0" algn="l">
              <a:spcBef>
                <a:spcPts val="1200"/>
              </a:spcBef>
              <a:spcAft>
                <a:spcPts val="0"/>
              </a:spcAft>
              <a:buNone/>
            </a:pPr>
            <a:r>
              <a:t/>
            </a:r>
            <a:endParaRPr sz="15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21" name="Google Shape;221;p2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pic>
        <p:nvPicPr>
          <p:cNvPr id="222" name="Google Shape;222;p23"/>
          <p:cNvPicPr preferRelativeResize="0"/>
          <p:nvPr/>
        </p:nvPicPr>
        <p:blipFill>
          <a:blip r:embed="rId3">
            <a:alphaModFix/>
          </a:blip>
          <a:stretch>
            <a:fillRect/>
          </a:stretch>
        </p:blipFill>
        <p:spPr>
          <a:xfrm>
            <a:off x="5494063" y="1052500"/>
            <a:ext cx="2576820" cy="3038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Parameters</a:t>
            </a:r>
            <a:endParaRPr/>
          </a:p>
        </p:txBody>
      </p:sp>
      <p:sp>
        <p:nvSpPr>
          <p:cNvPr id="228" name="Google Shape;228;p24"/>
          <p:cNvSpPr txBox="1"/>
          <p:nvPr>
            <p:ph idx="1" type="body"/>
          </p:nvPr>
        </p:nvSpPr>
        <p:spPr>
          <a:xfrm>
            <a:off x="714375" y="1668225"/>
            <a:ext cx="4196400" cy="2658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sz="1700"/>
          </a:p>
          <a:p>
            <a:pPr indent="-328453" lvl="0" marL="457200" rtl="0" algn="l">
              <a:spcBef>
                <a:spcPts val="1200"/>
              </a:spcBef>
              <a:spcAft>
                <a:spcPts val="0"/>
              </a:spcAft>
              <a:buSzPct val="100000"/>
              <a:buChar char="●"/>
            </a:pPr>
            <a:r>
              <a:rPr lang="en" sz="1700"/>
              <a:t>Carbon transfer parameters → fraction of one carbon pool that enters next carbon pool after heterotrophic respiration loss</a:t>
            </a:r>
            <a:endParaRPr sz="1700"/>
          </a:p>
          <a:p>
            <a:pPr indent="0" lvl="0" marL="457200" rtl="0" algn="l">
              <a:spcBef>
                <a:spcPts val="1200"/>
              </a:spcBef>
              <a:spcAft>
                <a:spcPts val="0"/>
              </a:spcAft>
              <a:buNone/>
            </a:pPr>
            <a:r>
              <a:t/>
            </a:r>
            <a:endParaRPr sz="1700"/>
          </a:p>
          <a:p>
            <a:pPr indent="0" lvl="0" marL="457200" rtl="0" algn="l">
              <a:spcBef>
                <a:spcPts val="1200"/>
              </a:spcBef>
              <a:spcAft>
                <a:spcPts val="0"/>
              </a:spcAft>
              <a:buNone/>
            </a:pPr>
            <a:r>
              <a:t/>
            </a:r>
            <a:endParaRPr sz="15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29" name="Google Shape;229;p2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pic>
        <p:nvPicPr>
          <p:cNvPr id="230" name="Google Shape;230;p24"/>
          <p:cNvPicPr preferRelativeResize="0"/>
          <p:nvPr/>
        </p:nvPicPr>
        <p:blipFill>
          <a:blip r:embed="rId3">
            <a:alphaModFix/>
          </a:blip>
          <a:stretch>
            <a:fillRect/>
          </a:stretch>
        </p:blipFill>
        <p:spPr>
          <a:xfrm>
            <a:off x="5895222" y="1099784"/>
            <a:ext cx="1898775" cy="3510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Parameters</a:t>
            </a:r>
            <a:endParaRPr/>
          </a:p>
        </p:txBody>
      </p:sp>
      <p:sp>
        <p:nvSpPr>
          <p:cNvPr id="236" name="Google Shape;236;p25"/>
          <p:cNvSpPr txBox="1"/>
          <p:nvPr>
            <p:ph idx="1" type="body"/>
          </p:nvPr>
        </p:nvSpPr>
        <p:spPr>
          <a:xfrm>
            <a:off x="714375" y="1668225"/>
            <a:ext cx="3643200" cy="26580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t/>
            </a:r>
            <a:endParaRPr sz="1700"/>
          </a:p>
          <a:p>
            <a:pPr indent="-321985" lvl="0" marL="457200" rtl="0" algn="l">
              <a:spcBef>
                <a:spcPts val="1200"/>
              </a:spcBef>
              <a:spcAft>
                <a:spcPts val="0"/>
              </a:spcAft>
              <a:buSzPct val="100000"/>
              <a:buChar char="●"/>
            </a:pPr>
            <a:r>
              <a:rPr lang="en" sz="2100"/>
              <a:t>Carbon transfer parameters → fraction of one carbon pool that enters next carbon pool after heterotrophic respiration loss</a:t>
            </a:r>
            <a:endParaRPr sz="2100"/>
          </a:p>
          <a:p>
            <a:pPr indent="0" lvl="0" marL="457200" rtl="0" algn="l">
              <a:spcBef>
                <a:spcPts val="1200"/>
              </a:spcBef>
              <a:spcAft>
                <a:spcPts val="0"/>
              </a:spcAft>
              <a:buNone/>
            </a:pPr>
            <a:r>
              <a:t/>
            </a:r>
            <a:endParaRPr sz="1700"/>
          </a:p>
          <a:p>
            <a:pPr indent="0" lvl="0" marL="457200" rtl="0" algn="l">
              <a:spcBef>
                <a:spcPts val="1200"/>
              </a:spcBef>
              <a:spcAft>
                <a:spcPts val="0"/>
              </a:spcAft>
              <a:buNone/>
            </a:pPr>
            <a:r>
              <a:t/>
            </a:r>
            <a:endParaRPr sz="15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37" name="Google Shape;237;p2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pic>
        <p:nvPicPr>
          <p:cNvPr id="238" name="Google Shape;238;p25"/>
          <p:cNvPicPr preferRelativeResize="0"/>
          <p:nvPr/>
        </p:nvPicPr>
        <p:blipFill>
          <a:blip r:embed="rId3">
            <a:alphaModFix/>
          </a:blip>
          <a:stretch>
            <a:fillRect/>
          </a:stretch>
        </p:blipFill>
        <p:spPr>
          <a:xfrm>
            <a:off x="4357450" y="1219101"/>
            <a:ext cx="1700700" cy="3144099"/>
          </a:xfrm>
          <a:prstGeom prst="rect">
            <a:avLst/>
          </a:prstGeom>
          <a:noFill/>
          <a:ln>
            <a:noFill/>
          </a:ln>
        </p:spPr>
      </p:pic>
      <p:pic>
        <p:nvPicPr>
          <p:cNvPr id="239" name="Google Shape;239;p25"/>
          <p:cNvPicPr preferRelativeResize="0"/>
          <p:nvPr/>
        </p:nvPicPr>
        <p:blipFill rotWithShape="1">
          <a:blip r:embed="rId4">
            <a:alphaModFix/>
          </a:blip>
          <a:srcRect b="22106" l="0" r="0" t="0"/>
          <a:stretch/>
        </p:blipFill>
        <p:spPr>
          <a:xfrm>
            <a:off x="6121350" y="1168563"/>
            <a:ext cx="2693726" cy="3245176"/>
          </a:xfrm>
          <a:prstGeom prst="rect">
            <a:avLst/>
          </a:prstGeom>
          <a:noFill/>
          <a:ln>
            <a:noFill/>
          </a:ln>
        </p:spPr>
      </p:pic>
      <p:sp>
        <p:nvSpPr>
          <p:cNvPr id="240" name="Google Shape;240;p25"/>
          <p:cNvSpPr txBox="1"/>
          <p:nvPr/>
        </p:nvSpPr>
        <p:spPr>
          <a:xfrm>
            <a:off x="6093950" y="2899925"/>
            <a:ext cx="548700" cy="3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CO2</a:t>
            </a:r>
            <a:endParaRPr sz="1300">
              <a:solidFill>
                <a:schemeClr val="dk2"/>
              </a:solidFill>
              <a:latin typeface="Calibri"/>
              <a:ea typeface="Calibri"/>
              <a:cs typeface="Calibri"/>
              <a:sym typeface="Calibri"/>
            </a:endParaRPr>
          </a:p>
        </p:txBody>
      </p:sp>
      <p:sp>
        <p:nvSpPr>
          <p:cNvPr id="241" name="Google Shape;241;p25"/>
          <p:cNvSpPr txBox="1"/>
          <p:nvPr/>
        </p:nvSpPr>
        <p:spPr>
          <a:xfrm>
            <a:off x="7057850" y="2927025"/>
            <a:ext cx="548700" cy="3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CO2</a:t>
            </a:r>
            <a:endParaRPr sz="1300">
              <a:solidFill>
                <a:schemeClr val="dk2"/>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6"/>
          <p:cNvSpPr txBox="1"/>
          <p:nvPr>
            <p:ph type="title"/>
          </p:nvPr>
        </p:nvSpPr>
        <p:spPr>
          <a:xfrm>
            <a:off x="819150" y="998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Rate Modifier</a:t>
            </a:r>
            <a:endParaRPr/>
          </a:p>
        </p:txBody>
      </p:sp>
      <p:sp>
        <p:nvSpPr>
          <p:cNvPr id="247" name="Google Shape;247;p26"/>
          <p:cNvSpPr txBox="1"/>
          <p:nvPr>
            <p:ph idx="1" type="body"/>
          </p:nvPr>
        </p:nvSpPr>
        <p:spPr>
          <a:xfrm>
            <a:off x="653150" y="1946900"/>
            <a:ext cx="7505700" cy="2658000"/>
          </a:xfrm>
          <a:prstGeom prst="rect">
            <a:avLst/>
          </a:prstGeom>
        </p:spPr>
        <p:txBody>
          <a:bodyPr anchorCtr="0" anchor="t" bIns="91425" lIns="91425" spcFirstLastPara="1" rIns="91425" wrap="square" tIns="91425">
            <a:normAutofit fontScale="77500" lnSpcReduction="20000"/>
          </a:bodyPr>
          <a:lstStyle/>
          <a:p>
            <a:pPr indent="-339328" lvl="0" marL="457200" rtl="0" algn="l">
              <a:spcBef>
                <a:spcPts val="0"/>
              </a:spcBef>
              <a:spcAft>
                <a:spcPts val="0"/>
              </a:spcAft>
              <a:buSzPct val="100000"/>
              <a:buChar char="●"/>
            </a:pPr>
            <a:r>
              <a:rPr lang="en" sz="2250"/>
              <a:t>Temperature function f(</a:t>
            </a:r>
            <a:r>
              <a:rPr i="1" lang="en" sz="2250"/>
              <a:t>T</a:t>
            </a:r>
            <a:r>
              <a:rPr lang="en" sz="2250"/>
              <a:t>)</a:t>
            </a:r>
            <a:endParaRPr sz="2250"/>
          </a:p>
          <a:p>
            <a:pPr indent="0" lvl="0" marL="0" rtl="0" algn="l">
              <a:spcBef>
                <a:spcPts val="1200"/>
              </a:spcBef>
              <a:spcAft>
                <a:spcPts val="0"/>
              </a:spcAft>
              <a:buNone/>
            </a:pPr>
            <a:r>
              <a:t/>
            </a:r>
            <a:endParaRPr sz="2250"/>
          </a:p>
          <a:p>
            <a:pPr indent="0" lvl="0" marL="0" rtl="0" algn="l">
              <a:spcBef>
                <a:spcPts val="1200"/>
              </a:spcBef>
              <a:spcAft>
                <a:spcPts val="0"/>
              </a:spcAft>
              <a:buNone/>
            </a:pPr>
            <a:r>
              <a:t/>
            </a:r>
            <a:endParaRPr sz="2250"/>
          </a:p>
          <a:p>
            <a:pPr indent="-339328" lvl="0" marL="457200" rtl="0" algn="l">
              <a:spcBef>
                <a:spcPts val="1200"/>
              </a:spcBef>
              <a:spcAft>
                <a:spcPts val="0"/>
              </a:spcAft>
              <a:buSzPct val="100000"/>
              <a:buChar char="●"/>
            </a:pPr>
            <a:r>
              <a:rPr lang="en" sz="2250"/>
              <a:t>Moisture function f(</a:t>
            </a:r>
            <a:r>
              <a:rPr i="1" lang="en" sz="2250"/>
              <a:t>S</a:t>
            </a:r>
            <a:r>
              <a:rPr baseline="-25000" i="1" lang="en" sz="2250"/>
              <a:t>e</a:t>
            </a:r>
            <a:r>
              <a:rPr lang="en" sz="2250"/>
              <a:t>)</a:t>
            </a:r>
            <a:endParaRPr sz="2250"/>
          </a:p>
          <a:p>
            <a:pPr indent="0" lvl="0" marL="457200" rtl="0" algn="l">
              <a:spcBef>
                <a:spcPts val="1200"/>
              </a:spcBef>
              <a:spcAft>
                <a:spcPts val="0"/>
              </a:spcAft>
              <a:buNone/>
            </a:pPr>
            <a:r>
              <a:t/>
            </a:r>
            <a:endParaRPr sz="1500"/>
          </a:p>
          <a:p>
            <a:pPr indent="0" lvl="0" marL="457200" marR="0" rtl="0" algn="l">
              <a:lnSpc>
                <a:spcPct val="115000"/>
              </a:lnSpc>
              <a:spcBef>
                <a:spcPts val="1200"/>
              </a:spcBef>
              <a:spcAft>
                <a:spcPts val="0"/>
              </a:spcAft>
              <a:buNone/>
            </a:pPr>
            <a:r>
              <a:t/>
            </a:r>
            <a:endParaRPr sz="1781"/>
          </a:p>
          <a:p>
            <a:pPr indent="0" lvl="0" marL="0" rtl="0" algn="l">
              <a:spcBef>
                <a:spcPts val="1200"/>
              </a:spcBef>
              <a:spcAft>
                <a:spcPts val="1200"/>
              </a:spcAft>
              <a:buNone/>
            </a:pPr>
            <a:r>
              <a:t/>
            </a:r>
            <a:endParaRPr/>
          </a:p>
        </p:txBody>
      </p:sp>
      <p:pic>
        <p:nvPicPr>
          <p:cNvPr id="248" name="Google Shape;248;p26"/>
          <p:cNvPicPr preferRelativeResize="0"/>
          <p:nvPr/>
        </p:nvPicPr>
        <p:blipFill>
          <a:blip r:embed="rId3">
            <a:alphaModFix/>
          </a:blip>
          <a:stretch>
            <a:fillRect/>
          </a:stretch>
        </p:blipFill>
        <p:spPr>
          <a:xfrm>
            <a:off x="4183788" y="2902850"/>
            <a:ext cx="3648075" cy="628650"/>
          </a:xfrm>
          <a:prstGeom prst="rect">
            <a:avLst/>
          </a:prstGeom>
          <a:noFill/>
          <a:ln>
            <a:noFill/>
          </a:ln>
        </p:spPr>
      </p:pic>
      <p:sp>
        <p:nvSpPr>
          <p:cNvPr id="249" name="Google Shape;249;p2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pic>
        <p:nvPicPr>
          <p:cNvPr id="250" name="Google Shape;250;p26"/>
          <p:cNvPicPr preferRelativeResize="0"/>
          <p:nvPr/>
        </p:nvPicPr>
        <p:blipFill rotWithShape="1">
          <a:blip r:embed="rId4">
            <a:alphaModFix/>
          </a:blip>
          <a:srcRect b="0" l="19559" r="14250" t="0"/>
          <a:stretch/>
        </p:blipFill>
        <p:spPr>
          <a:xfrm>
            <a:off x="4121887" y="1897925"/>
            <a:ext cx="3771900" cy="485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7"/>
          <p:cNvSpPr txBox="1"/>
          <p:nvPr>
            <p:ph type="title"/>
          </p:nvPr>
        </p:nvSpPr>
        <p:spPr>
          <a:xfrm>
            <a:off x="984475" y="9281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Rate Modifier</a:t>
            </a:r>
            <a:endParaRPr/>
          </a:p>
        </p:txBody>
      </p:sp>
      <p:sp>
        <p:nvSpPr>
          <p:cNvPr id="256" name="Google Shape;256;p27"/>
          <p:cNvSpPr txBox="1"/>
          <p:nvPr>
            <p:ph idx="1" type="body"/>
          </p:nvPr>
        </p:nvSpPr>
        <p:spPr>
          <a:xfrm>
            <a:off x="819150" y="1655050"/>
            <a:ext cx="5346000" cy="1239000"/>
          </a:xfrm>
          <a:prstGeom prst="rect">
            <a:avLst/>
          </a:prstGeom>
        </p:spPr>
        <p:txBody>
          <a:bodyPr anchorCtr="0" anchor="t" bIns="91425" lIns="91425" spcFirstLastPara="1" rIns="91425" wrap="square" tIns="91425">
            <a:normAutofit fontScale="62500" lnSpcReduction="20000"/>
          </a:bodyPr>
          <a:lstStyle/>
          <a:p>
            <a:pPr indent="-327654" lvl="0" marL="457200" rtl="0" algn="l">
              <a:spcBef>
                <a:spcPts val="0"/>
              </a:spcBef>
              <a:spcAft>
                <a:spcPts val="0"/>
              </a:spcAft>
              <a:buSzPct val="107845"/>
              <a:buChar char="●"/>
            </a:pPr>
            <a:r>
              <a:rPr lang="en" sz="2314"/>
              <a:t>Soil moisture and soil temperature affect decomposition rate k</a:t>
            </a:r>
            <a:endParaRPr sz="2314"/>
          </a:p>
          <a:p>
            <a:pPr indent="-320448" lvl="0" marL="914400" rtl="0" algn="l">
              <a:spcBef>
                <a:spcPts val="0"/>
              </a:spcBef>
              <a:spcAft>
                <a:spcPts val="0"/>
              </a:spcAft>
              <a:buSzPct val="100000"/>
              <a:buChar char="●"/>
            </a:pPr>
            <a:r>
              <a:rPr lang="en" sz="2314"/>
              <a:t>Own scaling factors</a:t>
            </a:r>
            <a:endParaRPr sz="3642"/>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57" name="Google Shape;257;p2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pic>
        <p:nvPicPr>
          <p:cNvPr id="258" name="Google Shape;258;p27"/>
          <p:cNvPicPr preferRelativeResize="0"/>
          <p:nvPr/>
        </p:nvPicPr>
        <p:blipFill>
          <a:blip r:embed="rId3">
            <a:alphaModFix/>
          </a:blip>
          <a:stretch>
            <a:fillRect/>
          </a:stretch>
        </p:blipFill>
        <p:spPr>
          <a:xfrm>
            <a:off x="3564925" y="1976324"/>
            <a:ext cx="1636575" cy="428850"/>
          </a:xfrm>
          <a:prstGeom prst="rect">
            <a:avLst/>
          </a:prstGeom>
          <a:noFill/>
          <a:ln>
            <a:noFill/>
          </a:ln>
        </p:spPr>
      </p:pic>
      <p:pic>
        <p:nvPicPr>
          <p:cNvPr id="259" name="Google Shape;259;p27"/>
          <p:cNvPicPr preferRelativeResize="0"/>
          <p:nvPr/>
        </p:nvPicPr>
        <p:blipFill rotWithShape="1">
          <a:blip r:embed="rId3">
            <a:alphaModFix/>
          </a:blip>
          <a:srcRect b="0" l="0" r="47954" t="0"/>
          <a:stretch/>
        </p:blipFill>
        <p:spPr>
          <a:xfrm>
            <a:off x="3564925" y="3077750"/>
            <a:ext cx="851775" cy="428850"/>
          </a:xfrm>
          <a:prstGeom prst="rect">
            <a:avLst/>
          </a:prstGeom>
          <a:noFill/>
          <a:ln>
            <a:noFill/>
          </a:ln>
        </p:spPr>
      </p:pic>
      <p:pic>
        <p:nvPicPr>
          <p:cNvPr id="260" name="Google Shape;260;p27"/>
          <p:cNvPicPr preferRelativeResize="0"/>
          <p:nvPr/>
        </p:nvPicPr>
        <p:blipFill rotWithShape="1">
          <a:blip r:embed="rId4">
            <a:alphaModFix/>
          </a:blip>
          <a:srcRect b="92039" l="0" r="42716" t="0"/>
          <a:stretch/>
        </p:blipFill>
        <p:spPr>
          <a:xfrm>
            <a:off x="4416700" y="3140350"/>
            <a:ext cx="354300" cy="303650"/>
          </a:xfrm>
          <a:prstGeom prst="rect">
            <a:avLst/>
          </a:prstGeom>
          <a:noFill/>
          <a:ln>
            <a:noFill/>
          </a:ln>
        </p:spPr>
      </p:pic>
      <p:sp>
        <p:nvSpPr>
          <p:cNvPr id="261" name="Google Shape;261;p27"/>
          <p:cNvSpPr txBox="1"/>
          <p:nvPr>
            <p:ph idx="1" type="body"/>
          </p:nvPr>
        </p:nvSpPr>
        <p:spPr>
          <a:xfrm>
            <a:off x="819150" y="3077750"/>
            <a:ext cx="7505700" cy="1239000"/>
          </a:xfrm>
          <a:prstGeom prst="rect">
            <a:avLst/>
          </a:prstGeom>
        </p:spPr>
        <p:txBody>
          <a:bodyPr anchorCtr="0" anchor="t" bIns="91425" lIns="91425" spcFirstLastPara="1" rIns="91425" wrap="square" tIns="91425">
            <a:normAutofit/>
          </a:bodyPr>
          <a:lstStyle/>
          <a:p>
            <a:pPr indent="-330200" lvl="0" marL="914400" rtl="0" algn="l">
              <a:spcBef>
                <a:spcPts val="0"/>
              </a:spcBef>
              <a:spcAft>
                <a:spcPts val="0"/>
              </a:spcAft>
              <a:buSzPts val="1600"/>
              <a:buChar char="●"/>
            </a:pPr>
            <a:r>
              <a:rPr lang="en" sz="1600"/>
              <a:t>CASA</a:t>
            </a:r>
            <a:r>
              <a:rPr lang="en" sz="1600"/>
              <a:t> scaling factors</a:t>
            </a:r>
            <a:endParaRPr sz="16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62" name="Google Shape;262;p27"/>
          <p:cNvPicPr preferRelativeResize="0"/>
          <p:nvPr/>
        </p:nvPicPr>
        <p:blipFill>
          <a:blip r:embed="rId5">
            <a:alphaModFix/>
          </a:blip>
          <a:stretch>
            <a:fillRect/>
          </a:stretch>
        </p:blipFill>
        <p:spPr>
          <a:xfrm>
            <a:off x="6165130" y="1089624"/>
            <a:ext cx="2374024" cy="32271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8"/>
          <p:cNvSpPr txBox="1"/>
          <p:nvPr>
            <p:ph type="title"/>
          </p:nvPr>
        </p:nvSpPr>
        <p:spPr>
          <a:xfrm>
            <a:off x="189125" y="193100"/>
            <a:ext cx="2726100" cy="76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Model</a:t>
            </a:r>
            <a:endParaRPr/>
          </a:p>
        </p:txBody>
      </p:sp>
      <p:sp>
        <p:nvSpPr>
          <p:cNvPr id="268" name="Google Shape;268;p2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pic>
        <p:nvPicPr>
          <p:cNvPr id="269" name="Google Shape;269;p28"/>
          <p:cNvPicPr preferRelativeResize="0"/>
          <p:nvPr/>
        </p:nvPicPr>
        <p:blipFill>
          <a:blip r:embed="rId3">
            <a:alphaModFix/>
          </a:blip>
          <a:stretch>
            <a:fillRect/>
          </a:stretch>
        </p:blipFill>
        <p:spPr>
          <a:xfrm>
            <a:off x="2520013" y="856875"/>
            <a:ext cx="4103974" cy="3890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9"/>
          <p:cNvSpPr txBox="1"/>
          <p:nvPr>
            <p:ph type="title"/>
          </p:nvPr>
        </p:nvSpPr>
        <p:spPr>
          <a:xfrm>
            <a:off x="203550" y="207550"/>
            <a:ext cx="2726100" cy="76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Model</a:t>
            </a:r>
            <a:endParaRPr/>
          </a:p>
        </p:txBody>
      </p:sp>
      <p:sp>
        <p:nvSpPr>
          <p:cNvPr id="275" name="Google Shape;275;p2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pic>
        <p:nvPicPr>
          <p:cNvPr id="276" name="Google Shape;276;p29"/>
          <p:cNvPicPr preferRelativeResize="0"/>
          <p:nvPr/>
        </p:nvPicPr>
        <p:blipFill>
          <a:blip r:embed="rId3">
            <a:alphaModFix/>
          </a:blip>
          <a:stretch>
            <a:fillRect/>
          </a:stretch>
        </p:blipFill>
        <p:spPr>
          <a:xfrm>
            <a:off x="544200" y="1711900"/>
            <a:ext cx="3205651" cy="821550"/>
          </a:xfrm>
          <a:prstGeom prst="rect">
            <a:avLst/>
          </a:prstGeom>
          <a:noFill/>
          <a:ln>
            <a:noFill/>
          </a:ln>
        </p:spPr>
      </p:pic>
      <p:pic>
        <p:nvPicPr>
          <p:cNvPr id="277" name="Google Shape;277;p29"/>
          <p:cNvPicPr preferRelativeResize="0"/>
          <p:nvPr/>
        </p:nvPicPr>
        <p:blipFill>
          <a:blip r:embed="rId4">
            <a:alphaModFix/>
          </a:blip>
          <a:stretch>
            <a:fillRect/>
          </a:stretch>
        </p:blipFill>
        <p:spPr>
          <a:xfrm>
            <a:off x="4315449" y="482525"/>
            <a:ext cx="4419201" cy="4178436"/>
          </a:xfrm>
          <a:prstGeom prst="rect">
            <a:avLst/>
          </a:prstGeom>
          <a:noFill/>
          <a:ln>
            <a:noFill/>
          </a:ln>
        </p:spPr>
      </p:pic>
      <p:sp>
        <p:nvSpPr>
          <p:cNvPr id="278" name="Google Shape;278;p29"/>
          <p:cNvSpPr txBox="1"/>
          <p:nvPr/>
        </p:nvSpPr>
        <p:spPr>
          <a:xfrm>
            <a:off x="1699875" y="1057925"/>
            <a:ext cx="894300" cy="31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2200" u="sng">
                <a:solidFill>
                  <a:srgbClr val="783F04"/>
                </a:solidFill>
                <a:latin typeface="Nunito"/>
                <a:ea typeface="Nunito"/>
                <a:cs typeface="Nunito"/>
                <a:sym typeface="Nunito"/>
              </a:rPr>
              <a:t>Pools</a:t>
            </a:r>
            <a:endParaRPr sz="2200" u="sng">
              <a:solidFill>
                <a:srgbClr val="783F04"/>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0"/>
          <p:cNvSpPr txBox="1"/>
          <p:nvPr>
            <p:ph type="title"/>
          </p:nvPr>
        </p:nvSpPr>
        <p:spPr>
          <a:xfrm>
            <a:off x="203550" y="207550"/>
            <a:ext cx="2726100" cy="76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Model</a:t>
            </a:r>
            <a:endParaRPr/>
          </a:p>
        </p:txBody>
      </p:sp>
      <p:sp>
        <p:nvSpPr>
          <p:cNvPr id="284" name="Google Shape;284;p3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pic>
        <p:nvPicPr>
          <p:cNvPr id="285" name="Google Shape;285;p30"/>
          <p:cNvPicPr preferRelativeResize="0"/>
          <p:nvPr/>
        </p:nvPicPr>
        <p:blipFill>
          <a:blip r:embed="rId3">
            <a:alphaModFix/>
          </a:blip>
          <a:stretch>
            <a:fillRect/>
          </a:stretch>
        </p:blipFill>
        <p:spPr>
          <a:xfrm>
            <a:off x="290150" y="2613775"/>
            <a:ext cx="4129849" cy="1023933"/>
          </a:xfrm>
          <a:prstGeom prst="rect">
            <a:avLst/>
          </a:prstGeom>
          <a:noFill/>
          <a:ln>
            <a:noFill/>
          </a:ln>
        </p:spPr>
      </p:pic>
      <p:pic>
        <p:nvPicPr>
          <p:cNvPr id="286" name="Google Shape;286;p30"/>
          <p:cNvPicPr preferRelativeResize="0"/>
          <p:nvPr/>
        </p:nvPicPr>
        <p:blipFill>
          <a:blip r:embed="rId4">
            <a:alphaModFix/>
          </a:blip>
          <a:stretch>
            <a:fillRect/>
          </a:stretch>
        </p:blipFill>
        <p:spPr>
          <a:xfrm>
            <a:off x="544200" y="1711900"/>
            <a:ext cx="3205651" cy="821550"/>
          </a:xfrm>
          <a:prstGeom prst="rect">
            <a:avLst/>
          </a:prstGeom>
          <a:noFill/>
          <a:ln>
            <a:noFill/>
          </a:ln>
        </p:spPr>
      </p:pic>
      <p:pic>
        <p:nvPicPr>
          <p:cNvPr id="287" name="Google Shape;287;p30"/>
          <p:cNvPicPr preferRelativeResize="0"/>
          <p:nvPr/>
        </p:nvPicPr>
        <p:blipFill>
          <a:blip r:embed="rId5">
            <a:alphaModFix/>
          </a:blip>
          <a:stretch>
            <a:fillRect/>
          </a:stretch>
        </p:blipFill>
        <p:spPr>
          <a:xfrm>
            <a:off x="4315449" y="482525"/>
            <a:ext cx="4419201" cy="4178436"/>
          </a:xfrm>
          <a:prstGeom prst="rect">
            <a:avLst/>
          </a:prstGeom>
          <a:noFill/>
          <a:ln>
            <a:noFill/>
          </a:ln>
        </p:spPr>
      </p:pic>
      <p:sp>
        <p:nvSpPr>
          <p:cNvPr id="288" name="Google Shape;288;p30"/>
          <p:cNvSpPr txBox="1"/>
          <p:nvPr/>
        </p:nvSpPr>
        <p:spPr>
          <a:xfrm>
            <a:off x="1699875" y="1057925"/>
            <a:ext cx="894300" cy="31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2200" u="sng">
                <a:solidFill>
                  <a:srgbClr val="783F04"/>
                </a:solidFill>
                <a:latin typeface="Nunito"/>
                <a:ea typeface="Nunito"/>
                <a:cs typeface="Nunito"/>
                <a:sym typeface="Nunito"/>
              </a:rPr>
              <a:t>Pools</a:t>
            </a:r>
            <a:endParaRPr sz="2200" u="sng">
              <a:solidFill>
                <a:srgbClr val="783F04"/>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1"/>
          <p:cNvSpPr txBox="1"/>
          <p:nvPr>
            <p:ph type="title"/>
          </p:nvPr>
        </p:nvSpPr>
        <p:spPr>
          <a:xfrm>
            <a:off x="201000" y="211925"/>
            <a:ext cx="2726100" cy="76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Model</a:t>
            </a:r>
            <a:endParaRPr/>
          </a:p>
        </p:txBody>
      </p:sp>
      <p:sp>
        <p:nvSpPr>
          <p:cNvPr id="294" name="Google Shape;294;p3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pic>
        <p:nvPicPr>
          <p:cNvPr id="295" name="Google Shape;295;p31"/>
          <p:cNvPicPr preferRelativeResize="0"/>
          <p:nvPr/>
        </p:nvPicPr>
        <p:blipFill>
          <a:blip r:embed="rId3">
            <a:alphaModFix/>
          </a:blip>
          <a:stretch>
            <a:fillRect/>
          </a:stretch>
        </p:blipFill>
        <p:spPr>
          <a:xfrm>
            <a:off x="504825" y="1496025"/>
            <a:ext cx="3376974" cy="1012300"/>
          </a:xfrm>
          <a:prstGeom prst="rect">
            <a:avLst/>
          </a:prstGeom>
          <a:noFill/>
          <a:ln>
            <a:noFill/>
          </a:ln>
        </p:spPr>
      </p:pic>
      <p:pic>
        <p:nvPicPr>
          <p:cNvPr id="296" name="Google Shape;296;p31"/>
          <p:cNvPicPr preferRelativeResize="0"/>
          <p:nvPr/>
        </p:nvPicPr>
        <p:blipFill rotWithShape="1">
          <a:blip r:embed="rId4">
            <a:alphaModFix/>
          </a:blip>
          <a:srcRect b="19172" l="21380" r="23300" t="0"/>
          <a:stretch/>
        </p:blipFill>
        <p:spPr>
          <a:xfrm>
            <a:off x="4518575" y="516025"/>
            <a:ext cx="4077150" cy="4215575"/>
          </a:xfrm>
          <a:prstGeom prst="rect">
            <a:avLst/>
          </a:prstGeom>
          <a:noFill/>
          <a:ln>
            <a:noFill/>
          </a:ln>
        </p:spPr>
      </p:pic>
      <p:sp>
        <p:nvSpPr>
          <p:cNvPr id="297" name="Google Shape;297;p31"/>
          <p:cNvSpPr txBox="1"/>
          <p:nvPr/>
        </p:nvSpPr>
        <p:spPr>
          <a:xfrm>
            <a:off x="1324200" y="975725"/>
            <a:ext cx="1602900" cy="31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2200" u="sng">
                <a:solidFill>
                  <a:srgbClr val="783F04"/>
                </a:solidFill>
                <a:latin typeface="Nunito"/>
                <a:ea typeface="Nunito"/>
                <a:cs typeface="Nunito"/>
                <a:sym typeface="Nunito"/>
              </a:rPr>
              <a:t>Respiration</a:t>
            </a:r>
            <a:endParaRPr sz="2200" u="sng">
              <a:solidFill>
                <a:srgbClr val="783F04"/>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Table of Content</a:t>
            </a:r>
            <a:endParaRPr/>
          </a:p>
        </p:txBody>
      </p:sp>
      <p:sp>
        <p:nvSpPr>
          <p:cNvPr id="137" name="Google Shape;137;p14"/>
          <p:cNvSpPr txBox="1"/>
          <p:nvPr>
            <p:ph idx="1" type="body"/>
          </p:nvPr>
        </p:nvSpPr>
        <p:spPr>
          <a:xfrm>
            <a:off x="819150" y="1739500"/>
            <a:ext cx="7505700" cy="2864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Introduction </a:t>
            </a:r>
            <a:endParaRPr sz="1500"/>
          </a:p>
          <a:p>
            <a:pPr indent="-323850" lvl="0" marL="457200" rtl="0" algn="l">
              <a:spcBef>
                <a:spcPts val="0"/>
              </a:spcBef>
              <a:spcAft>
                <a:spcPts val="0"/>
              </a:spcAft>
              <a:buSzPts val="1500"/>
              <a:buChar char="●"/>
            </a:pPr>
            <a:r>
              <a:rPr lang="en" sz="1500"/>
              <a:t>Model structure </a:t>
            </a:r>
            <a:endParaRPr sz="1500"/>
          </a:p>
          <a:p>
            <a:pPr indent="-323850" lvl="0" marL="457200" rtl="0" algn="l">
              <a:spcBef>
                <a:spcPts val="0"/>
              </a:spcBef>
              <a:spcAft>
                <a:spcPts val="0"/>
              </a:spcAft>
              <a:buSzPts val="1500"/>
              <a:buChar char="●"/>
            </a:pPr>
            <a:r>
              <a:rPr lang="en" sz="1500"/>
              <a:t>Model assumptions </a:t>
            </a:r>
            <a:endParaRPr sz="1500"/>
          </a:p>
          <a:p>
            <a:pPr indent="-323850" lvl="0" marL="457200" rtl="0" algn="l">
              <a:spcBef>
                <a:spcPts val="0"/>
              </a:spcBef>
              <a:spcAft>
                <a:spcPts val="0"/>
              </a:spcAft>
              <a:buSzPts val="1500"/>
              <a:buChar char="●"/>
            </a:pPr>
            <a:r>
              <a:rPr lang="en" sz="1500"/>
              <a:t>Model parameters and rate modifier</a:t>
            </a:r>
            <a:endParaRPr sz="1500"/>
          </a:p>
          <a:p>
            <a:pPr indent="-323850" lvl="0" marL="457200" rtl="0" algn="l">
              <a:spcBef>
                <a:spcPts val="0"/>
              </a:spcBef>
              <a:spcAft>
                <a:spcPts val="0"/>
              </a:spcAft>
              <a:buSzPts val="1500"/>
              <a:buChar char="●"/>
            </a:pPr>
            <a:r>
              <a:rPr lang="en" sz="1500"/>
              <a:t>Our Model </a:t>
            </a:r>
            <a:endParaRPr sz="1500"/>
          </a:p>
          <a:p>
            <a:pPr indent="-323850" lvl="0" marL="457200" rtl="0" algn="l">
              <a:spcBef>
                <a:spcPts val="0"/>
              </a:spcBef>
              <a:spcAft>
                <a:spcPts val="0"/>
              </a:spcAft>
              <a:buSzPts val="1500"/>
              <a:buChar char="●"/>
            </a:pPr>
            <a:r>
              <a:rPr lang="en" sz="1500"/>
              <a:t>Model Calibration </a:t>
            </a:r>
            <a:endParaRPr sz="1500"/>
          </a:p>
          <a:p>
            <a:pPr indent="-323850" lvl="0" marL="457200" rtl="0" algn="l">
              <a:spcBef>
                <a:spcPts val="0"/>
              </a:spcBef>
              <a:spcAft>
                <a:spcPts val="0"/>
              </a:spcAft>
              <a:buSzPts val="1500"/>
              <a:buChar char="●"/>
            </a:pPr>
            <a:r>
              <a:rPr lang="en" sz="1500"/>
              <a:t>Model Validation and sensitivity analysis </a:t>
            </a:r>
            <a:endParaRPr sz="1500"/>
          </a:p>
          <a:p>
            <a:pPr indent="-323850" lvl="0" marL="457200" rtl="0" algn="l">
              <a:spcBef>
                <a:spcPts val="0"/>
              </a:spcBef>
              <a:spcAft>
                <a:spcPts val="0"/>
              </a:spcAft>
              <a:buSzPts val="1500"/>
              <a:buChar char="●"/>
            </a:pPr>
            <a:r>
              <a:rPr lang="en" sz="1500"/>
              <a:t>Climate change scenarios </a:t>
            </a:r>
            <a:endParaRPr sz="1500"/>
          </a:p>
          <a:p>
            <a:pPr indent="-323850" lvl="0" marL="457200" rtl="0" algn="l">
              <a:spcBef>
                <a:spcPts val="0"/>
              </a:spcBef>
              <a:spcAft>
                <a:spcPts val="0"/>
              </a:spcAft>
              <a:buSzPts val="1500"/>
              <a:buChar char="●"/>
            </a:pPr>
            <a:r>
              <a:rPr lang="en" sz="1500"/>
              <a:t>Possible improvements </a:t>
            </a:r>
            <a:endParaRPr sz="1500"/>
          </a:p>
        </p:txBody>
      </p:sp>
      <p:sp>
        <p:nvSpPr>
          <p:cNvPr id="138" name="Google Shape;138;p1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2"/>
          <p:cNvSpPr txBox="1"/>
          <p:nvPr>
            <p:ph type="title"/>
          </p:nvPr>
        </p:nvSpPr>
        <p:spPr>
          <a:xfrm>
            <a:off x="201000" y="211925"/>
            <a:ext cx="2726100" cy="76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Model</a:t>
            </a:r>
            <a:endParaRPr/>
          </a:p>
        </p:txBody>
      </p:sp>
      <p:sp>
        <p:nvSpPr>
          <p:cNvPr id="303" name="Google Shape;303;p3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pic>
        <p:nvPicPr>
          <p:cNvPr id="304" name="Google Shape;304;p32"/>
          <p:cNvPicPr preferRelativeResize="0"/>
          <p:nvPr/>
        </p:nvPicPr>
        <p:blipFill>
          <a:blip r:embed="rId3">
            <a:alphaModFix/>
          </a:blip>
          <a:stretch>
            <a:fillRect/>
          </a:stretch>
        </p:blipFill>
        <p:spPr>
          <a:xfrm>
            <a:off x="504825" y="1496025"/>
            <a:ext cx="3376974" cy="1012300"/>
          </a:xfrm>
          <a:prstGeom prst="rect">
            <a:avLst/>
          </a:prstGeom>
          <a:noFill/>
          <a:ln>
            <a:noFill/>
          </a:ln>
        </p:spPr>
      </p:pic>
      <p:pic>
        <p:nvPicPr>
          <p:cNvPr id="305" name="Google Shape;305;p32"/>
          <p:cNvPicPr preferRelativeResize="0"/>
          <p:nvPr/>
        </p:nvPicPr>
        <p:blipFill rotWithShape="1">
          <a:blip r:embed="rId4">
            <a:alphaModFix/>
          </a:blip>
          <a:srcRect b="19172" l="21380" r="23300" t="0"/>
          <a:stretch/>
        </p:blipFill>
        <p:spPr>
          <a:xfrm>
            <a:off x="4518575" y="516025"/>
            <a:ext cx="4077150" cy="4215575"/>
          </a:xfrm>
          <a:prstGeom prst="rect">
            <a:avLst/>
          </a:prstGeom>
          <a:noFill/>
          <a:ln>
            <a:noFill/>
          </a:ln>
        </p:spPr>
      </p:pic>
      <p:sp>
        <p:nvSpPr>
          <p:cNvPr id="306" name="Google Shape;306;p32"/>
          <p:cNvSpPr txBox="1"/>
          <p:nvPr/>
        </p:nvSpPr>
        <p:spPr>
          <a:xfrm>
            <a:off x="1324200" y="975725"/>
            <a:ext cx="1602900" cy="31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2200" u="sng">
                <a:solidFill>
                  <a:srgbClr val="783F04"/>
                </a:solidFill>
                <a:latin typeface="Nunito"/>
                <a:ea typeface="Nunito"/>
                <a:cs typeface="Nunito"/>
                <a:sym typeface="Nunito"/>
              </a:rPr>
              <a:t>Respiration</a:t>
            </a:r>
            <a:endParaRPr sz="2200" u="sng">
              <a:solidFill>
                <a:srgbClr val="783F04"/>
              </a:solidFill>
              <a:latin typeface="Calibri"/>
              <a:ea typeface="Calibri"/>
              <a:cs typeface="Calibri"/>
              <a:sym typeface="Calibri"/>
            </a:endParaRPr>
          </a:p>
        </p:txBody>
      </p:sp>
      <p:pic>
        <p:nvPicPr>
          <p:cNvPr id="307" name="Google Shape;307;p32"/>
          <p:cNvPicPr preferRelativeResize="0"/>
          <p:nvPr/>
        </p:nvPicPr>
        <p:blipFill>
          <a:blip r:embed="rId5">
            <a:alphaModFix/>
          </a:blip>
          <a:stretch>
            <a:fillRect/>
          </a:stretch>
        </p:blipFill>
        <p:spPr>
          <a:xfrm>
            <a:off x="277200" y="2794017"/>
            <a:ext cx="4223301" cy="118515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3"/>
          <p:cNvSpPr txBox="1"/>
          <p:nvPr>
            <p:ph type="title"/>
          </p:nvPr>
        </p:nvSpPr>
        <p:spPr>
          <a:xfrm>
            <a:off x="201000" y="211925"/>
            <a:ext cx="2726100" cy="76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Model</a:t>
            </a:r>
            <a:endParaRPr/>
          </a:p>
        </p:txBody>
      </p:sp>
      <p:sp>
        <p:nvSpPr>
          <p:cNvPr id="313" name="Google Shape;313;p3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pic>
        <p:nvPicPr>
          <p:cNvPr id="314" name="Google Shape;314;p33"/>
          <p:cNvPicPr preferRelativeResize="0"/>
          <p:nvPr/>
        </p:nvPicPr>
        <p:blipFill rotWithShape="1">
          <a:blip r:embed="rId3">
            <a:alphaModFix/>
          </a:blip>
          <a:srcRect b="19172" l="21380" r="23300" t="0"/>
          <a:stretch/>
        </p:blipFill>
        <p:spPr>
          <a:xfrm>
            <a:off x="4518575" y="516025"/>
            <a:ext cx="4077150" cy="4215575"/>
          </a:xfrm>
          <a:prstGeom prst="rect">
            <a:avLst/>
          </a:prstGeom>
          <a:noFill/>
          <a:ln>
            <a:noFill/>
          </a:ln>
        </p:spPr>
      </p:pic>
      <p:sp>
        <p:nvSpPr>
          <p:cNvPr id="315" name="Google Shape;315;p33"/>
          <p:cNvSpPr txBox="1"/>
          <p:nvPr/>
        </p:nvSpPr>
        <p:spPr>
          <a:xfrm>
            <a:off x="1324200" y="975725"/>
            <a:ext cx="1602900" cy="31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2200" u="sng">
                <a:solidFill>
                  <a:srgbClr val="783F04"/>
                </a:solidFill>
                <a:latin typeface="Nunito"/>
                <a:ea typeface="Nunito"/>
                <a:cs typeface="Nunito"/>
                <a:sym typeface="Nunito"/>
              </a:rPr>
              <a:t>Respiration</a:t>
            </a:r>
            <a:endParaRPr sz="2200" u="sng">
              <a:solidFill>
                <a:srgbClr val="783F04"/>
              </a:solidFill>
              <a:latin typeface="Calibri"/>
              <a:ea typeface="Calibri"/>
              <a:cs typeface="Calibri"/>
              <a:sym typeface="Calibri"/>
            </a:endParaRPr>
          </a:p>
        </p:txBody>
      </p:sp>
      <p:sp>
        <p:nvSpPr>
          <p:cNvPr id="316" name="Google Shape;316;p33"/>
          <p:cNvSpPr txBox="1"/>
          <p:nvPr/>
        </p:nvSpPr>
        <p:spPr>
          <a:xfrm>
            <a:off x="1137300" y="1596750"/>
            <a:ext cx="1976700" cy="31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2000">
                <a:solidFill>
                  <a:schemeClr val="dk2"/>
                </a:solidFill>
                <a:latin typeface="Nunito"/>
                <a:ea typeface="Nunito"/>
                <a:cs typeface="Nunito"/>
                <a:sym typeface="Nunito"/>
              </a:rPr>
              <a:t>Unit conversion</a:t>
            </a:r>
            <a:endParaRPr sz="2000">
              <a:solidFill>
                <a:schemeClr val="dk2"/>
              </a:solidFill>
              <a:latin typeface="Calibri"/>
              <a:ea typeface="Calibri"/>
              <a:cs typeface="Calibri"/>
              <a:sym typeface="Calibri"/>
            </a:endParaRPr>
          </a:p>
        </p:txBody>
      </p:sp>
      <p:pic>
        <p:nvPicPr>
          <p:cNvPr id="317" name="Google Shape;317;p33"/>
          <p:cNvPicPr preferRelativeResize="0"/>
          <p:nvPr/>
        </p:nvPicPr>
        <p:blipFill rotWithShape="1">
          <a:blip r:embed="rId4">
            <a:alphaModFix/>
          </a:blip>
          <a:srcRect b="31925" l="9670" r="17944" t="17246"/>
          <a:stretch/>
        </p:blipFill>
        <p:spPr>
          <a:xfrm>
            <a:off x="1150327" y="2189850"/>
            <a:ext cx="2103036" cy="763800"/>
          </a:xfrm>
          <a:prstGeom prst="rect">
            <a:avLst/>
          </a:prstGeom>
          <a:noFill/>
          <a:ln>
            <a:noFill/>
          </a:ln>
        </p:spPr>
      </p:pic>
      <p:sp>
        <p:nvSpPr>
          <p:cNvPr id="318" name="Google Shape;318;p33"/>
          <p:cNvSpPr txBox="1"/>
          <p:nvPr/>
        </p:nvSpPr>
        <p:spPr>
          <a:xfrm>
            <a:off x="1095600" y="2942600"/>
            <a:ext cx="1440300" cy="4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Calibri"/>
                <a:ea typeface="Calibri"/>
                <a:cs typeface="Calibri"/>
                <a:sym typeface="Calibri"/>
              </a:rPr>
              <a:t> * 23.14814815</a:t>
            </a:r>
            <a:endParaRPr sz="1500">
              <a:solidFill>
                <a:schemeClr val="dk2"/>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4"/>
          <p:cNvSpPr txBox="1"/>
          <p:nvPr>
            <p:ph type="title"/>
          </p:nvPr>
        </p:nvSpPr>
        <p:spPr>
          <a:xfrm>
            <a:off x="819150" y="404950"/>
            <a:ext cx="7787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Improving the s</a:t>
            </a:r>
            <a:r>
              <a:rPr lang="en" u="sng"/>
              <a:t>caling factor </a:t>
            </a:r>
            <a:br>
              <a:rPr lang="en"/>
            </a:br>
            <a:r>
              <a:rPr lang="en" sz="2222"/>
              <a:t>ξ = scaling factor that modifies the turnover rate as an effect of environmental conditions</a:t>
            </a:r>
            <a:endParaRPr sz="2222"/>
          </a:p>
          <a:p>
            <a:pPr indent="0" lvl="0" marL="0" rtl="0" algn="l">
              <a:spcBef>
                <a:spcPts val="0"/>
              </a:spcBef>
              <a:spcAft>
                <a:spcPts val="0"/>
              </a:spcAft>
              <a:buNone/>
            </a:pPr>
            <a:r>
              <a:t/>
            </a:r>
            <a:endParaRPr/>
          </a:p>
        </p:txBody>
      </p:sp>
      <p:sp>
        <p:nvSpPr>
          <p:cNvPr id="324" name="Google Shape;324;p3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br>
              <a:rPr lang="en"/>
            </a:br>
            <a:br>
              <a:rPr lang="en"/>
            </a:br>
            <a:endParaRPr sz="1500"/>
          </a:p>
          <a:p>
            <a:pPr indent="0" lvl="0" marL="0" rtl="0" algn="l">
              <a:spcBef>
                <a:spcPts val="1200"/>
              </a:spcBef>
              <a:spcAft>
                <a:spcPts val="1200"/>
              </a:spcAft>
              <a:buNone/>
            </a:pPr>
            <a:r>
              <a:rPr lang="en"/>
              <a:t> </a:t>
            </a:r>
            <a:endParaRPr/>
          </a:p>
        </p:txBody>
      </p:sp>
      <p:sp>
        <p:nvSpPr>
          <p:cNvPr id="325" name="Google Shape;325;p3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sp>
        <p:nvSpPr>
          <p:cNvPr id="326" name="Google Shape;326;p34"/>
          <p:cNvSpPr/>
          <p:nvPr/>
        </p:nvSpPr>
        <p:spPr>
          <a:xfrm>
            <a:off x="3515200" y="3644775"/>
            <a:ext cx="999000" cy="182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27" name="Google Shape;327;p34"/>
          <p:cNvSpPr/>
          <p:nvPr/>
        </p:nvSpPr>
        <p:spPr>
          <a:xfrm>
            <a:off x="7882700" y="3749075"/>
            <a:ext cx="999000" cy="182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28" name="Google Shape;328;p34"/>
          <p:cNvSpPr/>
          <p:nvPr/>
        </p:nvSpPr>
        <p:spPr>
          <a:xfrm>
            <a:off x="287950" y="2357825"/>
            <a:ext cx="193800" cy="850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29" name="Google Shape;329;p34"/>
          <p:cNvSpPr/>
          <p:nvPr/>
        </p:nvSpPr>
        <p:spPr>
          <a:xfrm>
            <a:off x="4572000" y="2357825"/>
            <a:ext cx="193800" cy="954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30" name="Google Shape;330;p34"/>
          <p:cNvPicPr preferRelativeResize="0"/>
          <p:nvPr/>
        </p:nvPicPr>
        <p:blipFill>
          <a:blip r:embed="rId3">
            <a:alphaModFix/>
          </a:blip>
          <a:stretch>
            <a:fillRect/>
          </a:stretch>
        </p:blipFill>
        <p:spPr>
          <a:xfrm>
            <a:off x="362713" y="1805249"/>
            <a:ext cx="4023534" cy="2633476"/>
          </a:xfrm>
          <a:prstGeom prst="rect">
            <a:avLst/>
          </a:prstGeom>
          <a:noFill/>
          <a:ln>
            <a:noFill/>
          </a:ln>
        </p:spPr>
      </p:pic>
      <p:pic>
        <p:nvPicPr>
          <p:cNvPr id="331" name="Google Shape;331;p34"/>
          <p:cNvPicPr preferRelativeResize="0"/>
          <p:nvPr/>
        </p:nvPicPr>
        <p:blipFill>
          <a:blip r:embed="rId4">
            <a:alphaModFix/>
          </a:blip>
          <a:stretch>
            <a:fillRect/>
          </a:stretch>
        </p:blipFill>
        <p:spPr>
          <a:xfrm>
            <a:off x="4613400" y="1805250"/>
            <a:ext cx="4115900" cy="2633472"/>
          </a:xfrm>
          <a:prstGeom prst="rect">
            <a:avLst/>
          </a:prstGeom>
          <a:noFill/>
          <a:ln>
            <a:noFill/>
          </a:ln>
        </p:spPr>
      </p:pic>
      <p:sp>
        <p:nvSpPr>
          <p:cNvPr id="332" name="Google Shape;332;p34"/>
          <p:cNvSpPr txBox="1"/>
          <p:nvPr/>
        </p:nvSpPr>
        <p:spPr>
          <a:xfrm>
            <a:off x="325450" y="1820525"/>
            <a:ext cx="4170300" cy="26943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333" name="Google Shape;333;p34"/>
          <p:cNvSpPr txBox="1"/>
          <p:nvPr/>
        </p:nvSpPr>
        <p:spPr>
          <a:xfrm>
            <a:off x="4662400" y="1820525"/>
            <a:ext cx="4170300" cy="26943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5"/>
          <p:cNvSpPr txBox="1"/>
          <p:nvPr>
            <p:ph idx="12" type="sldNum"/>
          </p:nvPr>
        </p:nvSpPr>
        <p:spPr>
          <a:xfrm>
            <a:off x="8252698" y="4441349"/>
            <a:ext cx="674400" cy="477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sp>
        <p:nvSpPr>
          <p:cNvPr id="339" name="Google Shape;339;p35"/>
          <p:cNvSpPr/>
          <p:nvPr/>
        </p:nvSpPr>
        <p:spPr>
          <a:xfrm>
            <a:off x="2726608" y="2527401"/>
            <a:ext cx="745800" cy="1542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nvGrpSpPr>
          <p:cNvPr id="340" name="Google Shape;340;p35"/>
          <p:cNvGrpSpPr/>
          <p:nvPr/>
        </p:nvGrpSpPr>
        <p:grpSpPr>
          <a:xfrm>
            <a:off x="1861583" y="1399211"/>
            <a:ext cx="3512370" cy="2691361"/>
            <a:chOff x="5134009" y="1318975"/>
            <a:chExt cx="3529666" cy="2769175"/>
          </a:xfrm>
        </p:grpSpPr>
        <p:pic>
          <p:nvPicPr>
            <p:cNvPr id="341" name="Google Shape;341;p35"/>
            <p:cNvPicPr preferRelativeResize="0"/>
            <p:nvPr/>
          </p:nvPicPr>
          <p:blipFill>
            <a:blip r:embed="rId3">
              <a:alphaModFix/>
            </a:blip>
            <a:stretch>
              <a:fillRect/>
            </a:stretch>
          </p:blipFill>
          <p:spPr>
            <a:xfrm>
              <a:off x="6310325" y="1318975"/>
              <a:ext cx="2353350" cy="2769175"/>
            </a:xfrm>
            <a:prstGeom prst="rect">
              <a:avLst/>
            </a:prstGeom>
            <a:noFill/>
            <a:ln>
              <a:noFill/>
            </a:ln>
          </p:spPr>
        </p:pic>
        <p:sp>
          <p:nvSpPr>
            <p:cNvPr id="342" name="Google Shape;342;p35"/>
            <p:cNvSpPr txBox="1"/>
            <p:nvPr/>
          </p:nvSpPr>
          <p:spPr>
            <a:xfrm>
              <a:off x="6907250" y="3551372"/>
              <a:ext cx="1159500" cy="2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Soil C pool</a:t>
              </a:r>
              <a:endParaRPr sz="1300">
                <a:solidFill>
                  <a:schemeClr val="dk2"/>
                </a:solidFill>
                <a:latin typeface="Calibri"/>
                <a:ea typeface="Calibri"/>
                <a:cs typeface="Calibri"/>
                <a:sym typeface="Calibri"/>
              </a:endParaRPr>
            </a:p>
          </p:txBody>
        </p:sp>
        <p:sp>
          <p:nvSpPr>
            <p:cNvPr id="343" name="Google Shape;343;p35"/>
            <p:cNvSpPr txBox="1"/>
            <p:nvPr/>
          </p:nvSpPr>
          <p:spPr>
            <a:xfrm>
              <a:off x="5134009" y="2220388"/>
              <a:ext cx="2842200" cy="1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Input = mean  litterfall</a:t>
              </a:r>
              <a:endParaRPr sz="1300">
                <a:solidFill>
                  <a:schemeClr val="dk2"/>
                </a:solidFill>
                <a:latin typeface="Calibri"/>
                <a:ea typeface="Calibri"/>
                <a:cs typeface="Calibri"/>
                <a:sym typeface="Calibri"/>
              </a:endParaRPr>
            </a:p>
          </p:txBody>
        </p:sp>
        <p:cxnSp>
          <p:nvCxnSpPr>
            <p:cNvPr id="344" name="Google Shape;344;p35"/>
            <p:cNvCxnSpPr/>
            <p:nvPr/>
          </p:nvCxnSpPr>
          <p:spPr>
            <a:xfrm flipH="1" rot="10800000">
              <a:off x="6572700" y="2566500"/>
              <a:ext cx="859200" cy="10500"/>
            </a:xfrm>
            <a:prstGeom prst="straightConnector1">
              <a:avLst/>
            </a:prstGeom>
            <a:noFill/>
            <a:ln cap="flat" cmpd="sng" w="9525">
              <a:solidFill>
                <a:schemeClr val="dk2"/>
              </a:solidFill>
              <a:prstDash val="solid"/>
              <a:round/>
              <a:headEnd len="med" w="med" type="none"/>
              <a:tailEnd len="med" w="med" type="triangle"/>
            </a:ln>
          </p:spPr>
        </p:cxnSp>
      </p:grpSp>
      <p:sp>
        <p:nvSpPr>
          <p:cNvPr id="345" name="Google Shape;345;p35"/>
          <p:cNvSpPr txBox="1"/>
          <p:nvPr>
            <p:ph type="title"/>
          </p:nvPr>
        </p:nvSpPr>
        <p:spPr>
          <a:xfrm>
            <a:off x="819150" y="51695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Dynamic equilibrium of SOC stocks</a:t>
            </a:r>
            <a:br>
              <a:rPr lang="en"/>
            </a:br>
            <a:r>
              <a:rPr lang="en" sz="2200"/>
              <a:t>To estimate the initial values</a:t>
            </a:r>
            <a:endParaRPr sz="2200"/>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6"/>
          <p:cNvSpPr txBox="1"/>
          <p:nvPr>
            <p:ph idx="12" type="sldNum"/>
          </p:nvPr>
        </p:nvSpPr>
        <p:spPr>
          <a:xfrm>
            <a:off x="8252698" y="4456849"/>
            <a:ext cx="674400" cy="477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sp>
        <p:nvSpPr>
          <p:cNvPr id="351" name="Google Shape;351;p36"/>
          <p:cNvSpPr/>
          <p:nvPr/>
        </p:nvSpPr>
        <p:spPr>
          <a:xfrm>
            <a:off x="2726608" y="2527401"/>
            <a:ext cx="745800" cy="1542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2" name="Google Shape;352;p36"/>
          <p:cNvSpPr txBox="1"/>
          <p:nvPr/>
        </p:nvSpPr>
        <p:spPr>
          <a:xfrm>
            <a:off x="1713598" y="3211558"/>
            <a:ext cx="4862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Equilibrium</a:t>
            </a:r>
            <a:endParaRPr sz="1300">
              <a:solidFill>
                <a:schemeClr val="dk2"/>
              </a:solidFill>
              <a:latin typeface="Calibri"/>
              <a:ea typeface="Calibri"/>
              <a:cs typeface="Calibri"/>
              <a:sym typeface="Calibri"/>
            </a:endParaRPr>
          </a:p>
        </p:txBody>
      </p:sp>
      <p:grpSp>
        <p:nvGrpSpPr>
          <p:cNvPr id="353" name="Google Shape;353;p36"/>
          <p:cNvGrpSpPr/>
          <p:nvPr/>
        </p:nvGrpSpPr>
        <p:grpSpPr>
          <a:xfrm>
            <a:off x="1861583" y="1399211"/>
            <a:ext cx="4559881" cy="3225085"/>
            <a:chOff x="5134009" y="1318975"/>
            <a:chExt cx="4582335" cy="3318330"/>
          </a:xfrm>
        </p:grpSpPr>
        <p:pic>
          <p:nvPicPr>
            <p:cNvPr id="354" name="Google Shape;354;p36"/>
            <p:cNvPicPr preferRelativeResize="0"/>
            <p:nvPr/>
          </p:nvPicPr>
          <p:blipFill>
            <a:blip r:embed="rId3">
              <a:alphaModFix/>
            </a:blip>
            <a:stretch>
              <a:fillRect/>
            </a:stretch>
          </p:blipFill>
          <p:spPr>
            <a:xfrm>
              <a:off x="6310325" y="1318975"/>
              <a:ext cx="2353350" cy="2769175"/>
            </a:xfrm>
            <a:prstGeom prst="rect">
              <a:avLst/>
            </a:prstGeom>
            <a:noFill/>
            <a:ln>
              <a:noFill/>
            </a:ln>
          </p:spPr>
        </p:pic>
        <p:sp>
          <p:nvSpPr>
            <p:cNvPr id="355" name="Google Shape;355;p36"/>
            <p:cNvSpPr txBox="1"/>
            <p:nvPr/>
          </p:nvSpPr>
          <p:spPr>
            <a:xfrm>
              <a:off x="6907250" y="3551372"/>
              <a:ext cx="1159500" cy="2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Soil C pool</a:t>
              </a:r>
              <a:endParaRPr sz="1300">
                <a:solidFill>
                  <a:schemeClr val="dk2"/>
                </a:solidFill>
                <a:latin typeface="Calibri"/>
                <a:ea typeface="Calibri"/>
                <a:cs typeface="Calibri"/>
                <a:sym typeface="Calibri"/>
              </a:endParaRPr>
            </a:p>
          </p:txBody>
        </p:sp>
        <p:sp>
          <p:nvSpPr>
            <p:cNvPr id="356" name="Google Shape;356;p36"/>
            <p:cNvSpPr txBox="1"/>
            <p:nvPr/>
          </p:nvSpPr>
          <p:spPr>
            <a:xfrm>
              <a:off x="5134009" y="2220388"/>
              <a:ext cx="2842200" cy="1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Input = mean  litterfall</a:t>
              </a:r>
              <a:endParaRPr sz="1300">
                <a:solidFill>
                  <a:schemeClr val="dk2"/>
                </a:solidFill>
                <a:latin typeface="Calibri"/>
                <a:ea typeface="Calibri"/>
                <a:cs typeface="Calibri"/>
                <a:sym typeface="Calibri"/>
              </a:endParaRPr>
            </a:p>
          </p:txBody>
        </p:sp>
        <p:cxnSp>
          <p:nvCxnSpPr>
            <p:cNvPr id="357" name="Google Shape;357;p36"/>
            <p:cNvCxnSpPr/>
            <p:nvPr/>
          </p:nvCxnSpPr>
          <p:spPr>
            <a:xfrm flipH="1" rot="10800000">
              <a:off x="6572700" y="2566500"/>
              <a:ext cx="859200" cy="10500"/>
            </a:xfrm>
            <a:prstGeom prst="straightConnector1">
              <a:avLst/>
            </a:prstGeom>
            <a:noFill/>
            <a:ln cap="flat" cmpd="sng" w="9525">
              <a:solidFill>
                <a:schemeClr val="dk2"/>
              </a:solidFill>
              <a:prstDash val="solid"/>
              <a:round/>
              <a:headEnd len="med" w="med" type="none"/>
              <a:tailEnd len="med" w="med" type="triangle"/>
            </a:ln>
          </p:spPr>
        </p:cxnSp>
        <p:sp>
          <p:nvSpPr>
            <p:cNvPr id="358" name="Google Shape;358;p36"/>
            <p:cNvSpPr/>
            <p:nvPr/>
          </p:nvSpPr>
          <p:spPr>
            <a:xfrm>
              <a:off x="6593400" y="3749925"/>
              <a:ext cx="124200" cy="103500"/>
            </a:xfrm>
            <a:prstGeom prst="ellipse">
              <a:avLst/>
            </a:prstGeom>
            <a:solidFill>
              <a:schemeClr val="l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9" name="Google Shape;359;p36"/>
            <p:cNvSpPr/>
            <p:nvPr/>
          </p:nvSpPr>
          <p:spPr>
            <a:xfrm rot="-1734017">
              <a:off x="6513593" y="3984293"/>
              <a:ext cx="151463" cy="196308"/>
            </a:xfrm>
            <a:prstGeom prst="teardrop">
              <a:avLst>
                <a:gd fmla="val 128116" name="adj"/>
              </a:avLst>
            </a:prstGeom>
            <a:solidFill>
              <a:schemeClr val="accent6"/>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60" name="Google Shape;360;p36"/>
            <p:cNvSpPr/>
            <p:nvPr/>
          </p:nvSpPr>
          <p:spPr>
            <a:xfrm rot="-3615307">
              <a:off x="6691836" y="4175434"/>
              <a:ext cx="186238" cy="186238"/>
            </a:xfrm>
            <a:prstGeom prst="teardrop">
              <a:avLst>
                <a:gd fmla="val 136847" name="adj"/>
              </a:avLst>
            </a:prstGeom>
            <a:solidFill>
              <a:schemeClr val="accent6"/>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61" name="Google Shape;361;p36"/>
            <p:cNvSpPr/>
            <p:nvPr/>
          </p:nvSpPr>
          <p:spPr>
            <a:xfrm rot="-3013793">
              <a:off x="6496242" y="4413116"/>
              <a:ext cx="186178" cy="186178"/>
            </a:xfrm>
            <a:prstGeom prst="teardrop">
              <a:avLst>
                <a:gd fmla="val 136847" name="adj"/>
              </a:avLst>
            </a:prstGeom>
            <a:solidFill>
              <a:schemeClr val="accent6"/>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362" name="Google Shape;362;p36"/>
            <p:cNvCxnSpPr/>
            <p:nvPr/>
          </p:nvCxnSpPr>
          <p:spPr>
            <a:xfrm flipH="1">
              <a:off x="6943632" y="4217797"/>
              <a:ext cx="605400" cy="10500"/>
            </a:xfrm>
            <a:prstGeom prst="straightConnector1">
              <a:avLst/>
            </a:prstGeom>
            <a:noFill/>
            <a:ln cap="flat" cmpd="sng" w="9525">
              <a:solidFill>
                <a:schemeClr val="dk2"/>
              </a:solidFill>
              <a:prstDash val="solid"/>
              <a:round/>
              <a:headEnd len="med" w="med" type="none"/>
              <a:tailEnd len="med" w="med" type="triangle"/>
            </a:ln>
          </p:spPr>
        </p:cxnSp>
        <p:sp>
          <p:nvSpPr>
            <p:cNvPr id="363" name="Google Shape;363;p36"/>
            <p:cNvSpPr txBox="1"/>
            <p:nvPr/>
          </p:nvSpPr>
          <p:spPr>
            <a:xfrm>
              <a:off x="7008244" y="4088145"/>
              <a:ext cx="2708100" cy="1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Output = mean turnover + respiration</a:t>
              </a:r>
              <a:endParaRPr sz="1300">
                <a:solidFill>
                  <a:schemeClr val="dk2"/>
                </a:solidFill>
                <a:latin typeface="Calibri"/>
                <a:ea typeface="Calibri"/>
                <a:cs typeface="Calibri"/>
                <a:sym typeface="Calibri"/>
              </a:endParaRPr>
            </a:p>
          </p:txBody>
        </p:sp>
      </p:grpSp>
      <p:sp>
        <p:nvSpPr>
          <p:cNvPr id="364" name="Google Shape;364;p36"/>
          <p:cNvSpPr txBox="1"/>
          <p:nvPr>
            <p:ph type="title"/>
          </p:nvPr>
        </p:nvSpPr>
        <p:spPr>
          <a:xfrm>
            <a:off x="819150" y="51695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Dynamic equilibrium of SOC stocks</a:t>
            </a:r>
            <a:br>
              <a:rPr lang="en"/>
            </a:br>
            <a:r>
              <a:rPr lang="en" sz="2200"/>
              <a:t>To estimate the initial values</a:t>
            </a:r>
            <a:endParaRPr sz="2200"/>
          </a:p>
          <a:p>
            <a:pPr indent="0" lvl="0" marL="0" rtl="0" algn="l">
              <a:spcBef>
                <a:spcPts val="0"/>
              </a:spcBef>
              <a:spcAft>
                <a:spcPts val="0"/>
              </a:spcAft>
              <a:buNone/>
            </a:pPr>
            <a:r>
              <a:t/>
            </a:r>
            <a:endParaRPr/>
          </a:p>
        </p:txBody>
      </p:sp>
      <p:cxnSp>
        <p:nvCxnSpPr>
          <p:cNvPr id="365" name="Google Shape;365;p36"/>
          <p:cNvCxnSpPr/>
          <p:nvPr/>
        </p:nvCxnSpPr>
        <p:spPr>
          <a:xfrm flipH="1" rot="10800000">
            <a:off x="2248213" y="3562347"/>
            <a:ext cx="827400" cy="12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7"/>
          <p:cNvSpPr txBox="1"/>
          <p:nvPr>
            <p:ph type="title"/>
          </p:nvPr>
        </p:nvSpPr>
        <p:spPr>
          <a:xfrm>
            <a:off x="819150" y="51695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Improving the initial pool sizes </a:t>
            </a:r>
            <a:br>
              <a:rPr lang="en"/>
            </a:br>
            <a:r>
              <a:rPr lang="en" sz="2222"/>
              <a:t>Running over 100 years to reach equilibrium </a:t>
            </a:r>
            <a:endParaRPr sz="2222"/>
          </a:p>
          <a:p>
            <a:pPr indent="0" lvl="0" marL="0" rtl="0" algn="l">
              <a:spcBef>
                <a:spcPts val="0"/>
              </a:spcBef>
              <a:spcAft>
                <a:spcPts val="0"/>
              </a:spcAft>
              <a:buNone/>
            </a:pPr>
            <a:r>
              <a:t/>
            </a:r>
            <a:endParaRPr/>
          </a:p>
        </p:txBody>
      </p:sp>
      <p:pic>
        <p:nvPicPr>
          <p:cNvPr id="371" name="Google Shape;371;p37"/>
          <p:cNvPicPr preferRelativeResize="0"/>
          <p:nvPr/>
        </p:nvPicPr>
        <p:blipFill rotWithShape="1">
          <a:blip r:embed="rId3">
            <a:alphaModFix/>
          </a:blip>
          <a:srcRect b="0" l="0" r="11039" t="0"/>
          <a:stretch/>
        </p:blipFill>
        <p:spPr>
          <a:xfrm>
            <a:off x="386125" y="1353525"/>
            <a:ext cx="6289649" cy="3462599"/>
          </a:xfrm>
          <a:prstGeom prst="rect">
            <a:avLst/>
          </a:prstGeom>
          <a:noFill/>
          <a:ln>
            <a:noFill/>
          </a:ln>
        </p:spPr>
      </p:pic>
      <p:pic>
        <p:nvPicPr>
          <p:cNvPr id="372" name="Google Shape;372;p37"/>
          <p:cNvPicPr preferRelativeResize="0"/>
          <p:nvPr/>
        </p:nvPicPr>
        <p:blipFill>
          <a:blip r:embed="rId4">
            <a:alphaModFix/>
          </a:blip>
          <a:stretch>
            <a:fillRect/>
          </a:stretch>
        </p:blipFill>
        <p:spPr>
          <a:xfrm>
            <a:off x="5417525" y="1891675"/>
            <a:ext cx="1151782" cy="1360149"/>
          </a:xfrm>
          <a:prstGeom prst="rect">
            <a:avLst/>
          </a:prstGeom>
          <a:noFill/>
          <a:ln>
            <a:noFill/>
          </a:ln>
        </p:spPr>
      </p:pic>
      <p:graphicFrame>
        <p:nvGraphicFramePr>
          <p:cNvPr id="373" name="Google Shape;373;p37"/>
          <p:cNvGraphicFramePr/>
          <p:nvPr/>
        </p:nvGraphicFramePr>
        <p:xfrm>
          <a:off x="6713075" y="1542775"/>
          <a:ext cx="3000000" cy="3000000"/>
        </p:xfrm>
        <a:graphic>
          <a:graphicData uri="http://schemas.openxmlformats.org/drawingml/2006/table">
            <a:tbl>
              <a:tblPr>
                <a:noFill/>
                <a:tableStyleId>{9C4FF355-43A5-4275-B623-1704826EA76F}</a:tableStyleId>
              </a:tblPr>
              <a:tblGrid>
                <a:gridCol w="692975"/>
                <a:gridCol w="692975"/>
                <a:gridCol w="692975"/>
              </a:tblGrid>
              <a:tr h="432175">
                <a:tc>
                  <a:txBody>
                    <a:bodyPr/>
                    <a:lstStyle/>
                    <a:p>
                      <a:pPr indent="0" lvl="0" marL="0" rtl="0" algn="ctr">
                        <a:spcBef>
                          <a:spcPts val="0"/>
                        </a:spcBef>
                        <a:spcAft>
                          <a:spcPts val="0"/>
                        </a:spcAft>
                        <a:buNone/>
                      </a:pPr>
                      <a:r>
                        <a:rPr b="1" lang="en" sz="900"/>
                        <a:t>pool</a:t>
                      </a:r>
                      <a:endParaRPr b="1" sz="900"/>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900"/>
                        <a:t>given</a:t>
                      </a:r>
                      <a:endParaRPr b="1" sz="900"/>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900"/>
                        <a:t>modeled</a:t>
                      </a:r>
                      <a:endParaRPr b="1" sz="900"/>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32175">
                <a:tc>
                  <a:txBody>
                    <a:bodyPr/>
                    <a:lstStyle/>
                    <a:p>
                      <a:pPr indent="0" lvl="0" marL="0" rtl="0" algn="ctr">
                        <a:spcBef>
                          <a:spcPts val="0"/>
                        </a:spcBef>
                        <a:spcAft>
                          <a:spcPts val="0"/>
                        </a:spcAft>
                        <a:buNone/>
                      </a:pPr>
                      <a:r>
                        <a:rPr lang="en" sz="900">
                          <a:solidFill>
                            <a:srgbClr val="00008B"/>
                          </a:solidFill>
                        </a:rPr>
                        <a:t>CWD</a:t>
                      </a:r>
                      <a:endParaRPr sz="900">
                        <a:solidFill>
                          <a:srgbClr val="00008B"/>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00008B"/>
                          </a:solidFill>
                        </a:rPr>
                        <a:t>2400</a:t>
                      </a:r>
                      <a:endParaRPr sz="900">
                        <a:solidFill>
                          <a:srgbClr val="00008B"/>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00008B"/>
                          </a:solidFill>
                        </a:rPr>
                        <a:t>305.51</a:t>
                      </a:r>
                      <a:endParaRPr sz="900">
                        <a:solidFill>
                          <a:srgbClr val="00008B"/>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32175">
                <a:tc>
                  <a:txBody>
                    <a:bodyPr/>
                    <a:lstStyle/>
                    <a:p>
                      <a:pPr indent="0" lvl="0" marL="0" rtl="0" algn="ctr">
                        <a:spcBef>
                          <a:spcPts val="0"/>
                        </a:spcBef>
                        <a:spcAft>
                          <a:spcPts val="0"/>
                        </a:spcAft>
                        <a:buNone/>
                      </a:pPr>
                      <a:r>
                        <a:rPr lang="en" sz="900">
                          <a:solidFill>
                            <a:srgbClr val="8B0000"/>
                          </a:solidFill>
                        </a:rPr>
                        <a:t>fastSOM</a:t>
                      </a:r>
                      <a:endParaRPr sz="900">
                        <a:solidFill>
                          <a:srgbClr val="8B0000"/>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rgbClr val="8B0000"/>
                          </a:solidFill>
                        </a:rPr>
                        <a:t>800</a:t>
                      </a:r>
                      <a:endParaRPr sz="900">
                        <a:solidFill>
                          <a:srgbClr val="8B0000"/>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rgbClr val="8B0000"/>
                          </a:solidFill>
                        </a:rPr>
                        <a:t>103.22</a:t>
                      </a:r>
                      <a:endParaRPr sz="900">
                        <a:solidFill>
                          <a:srgbClr val="8B0000"/>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32175">
                <a:tc>
                  <a:txBody>
                    <a:bodyPr/>
                    <a:lstStyle/>
                    <a:p>
                      <a:pPr indent="0" lvl="0" marL="0" rtl="0" algn="ctr">
                        <a:spcBef>
                          <a:spcPts val="0"/>
                        </a:spcBef>
                        <a:spcAft>
                          <a:spcPts val="0"/>
                        </a:spcAft>
                        <a:buNone/>
                      </a:pPr>
                      <a:r>
                        <a:rPr lang="en" sz="900">
                          <a:solidFill>
                            <a:srgbClr val="BEBEBE"/>
                          </a:solidFill>
                        </a:rPr>
                        <a:t>metabolic</a:t>
                      </a:r>
                      <a:endParaRPr sz="900">
                        <a:solidFill>
                          <a:srgbClr val="BEBEBE"/>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rgbClr val="BEBEBE"/>
                          </a:solidFill>
                        </a:rPr>
                        <a:t>1200</a:t>
                      </a:r>
                      <a:endParaRPr sz="900">
                        <a:solidFill>
                          <a:srgbClr val="BEBEBE"/>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rgbClr val="BEBEBE"/>
                          </a:solidFill>
                        </a:rPr>
                        <a:t>54.60</a:t>
                      </a:r>
                      <a:endParaRPr sz="900">
                        <a:solidFill>
                          <a:srgbClr val="BEBEBE"/>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32175">
                <a:tc>
                  <a:txBody>
                    <a:bodyPr/>
                    <a:lstStyle/>
                    <a:p>
                      <a:pPr indent="0" lvl="0" marL="0" rtl="0" algn="ctr">
                        <a:spcBef>
                          <a:spcPts val="0"/>
                        </a:spcBef>
                        <a:spcAft>
                          <a:spcPts val="0"/>
                        </a:spcAft>
                        <a:buNone/>
                      </a:pPr>
                      <a:r>
                        <a:rPr lang="en" sz="900">
                          <a:solidFill>
                            <a:srgbClr val="006400"/>
                          </a:solidFill>
                        </a:rPr>
                        <a:t>slowSOM</a:t>
                      </a:r>
                      <a:endParaRPr sz="900">
                        <a:solidFill>
                          <a:srgbClr val="006400"/>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rgbClr val="006400"/>
                          </a:solidFill>
                        </a:rPr>
                        <a:t>6000</a:t>
                      </a:r>
                      <a:endParaRPr sz="900">
                        <a:solidFill>
                          <a:srgbClr val="006400"/>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rgbClr val="006400"/>
                          </a:solidFill>
                        </a:rPr>
                        <a:t>899.98</a:t>
                      </a:r>
                      <a:endParaRPr sz="900">
                        <a:solidFill>
                          <a:srgbClr val="006400"/>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32175">
                <a:tc>
                  <a:txBody>
                    <a:bodyPr/>
                    <a:lstStyle/>
                    <a:p>
                      <a:pPr indent="0" lvl="0" marL="0" rtl="0" algn="ctr">
                        <a:spcBef>
                          <a:spcPts val="0"/>
                        </a:spcBef>
                        <a:spcAft>
                          <a:spcPts val="0"/>
                        </a:spcAft>
                        <a:buNone/>
                      </a:pPr>
                      <a:r>
                        <a:rPr lang="en" sz="900"/>
                        <a:t>structural</a:t>
                      </a:r>
                      <a:endParaRPr sz="900"/>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900"/>
                        <a:t>400</a:t>
                      </a:r>
                      <a:endParaRPr sz="900"/>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900"/>
                        <a:t>129.92</a:t>
                      </a:r>
                      <a:endParaRPr sz="900"/>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8"/>
          <p:cNvSpPr txBox="1"/>
          <p:nvPr>
            <p:ph type="title"/>
          </p:nvPr>
        </p:nvSpPr>
        <p:spPr>
          <a:xfrm>
            <a:off x="885025" y="47232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Sensitivity </a:t>
            </a:r>
            <a:r>
              <a:rPr lang="en" u="sng"/>
              <a:t>analysis (RMSE)</a:t>
            </a:r>
            <a:endParaRPr u="sng"/>
          </a:p>
          <a:p>
            <a:pPr indent="0" lvl="0" marL="0" rtl="0" algn="l">
              <a:spcBef>
                <a:spcPts val="0"/>
              </a:spcBef>
              <a:spcAft>
                <a:spcPts val="0"/>
              </a:spcAft>
              <a:buNone/>
            </a:pPr>
            <a:r>
              <a:rPr lang="en" sz="2327"/>
              <a:t>Identifying factors for the model calibration</a:t>
            </a:r>
            <a:endParaRPr sz="2327"/>
          </a:p>
          <a:p>
            <a:pPr indent="0" lvl="0" marL="0" rtl="0" algn="l">
              <a:spcBef>
                <a:spcPts val="0"/>
              </a:spcBef>
              <a:spcAft>
                <a:spcPts val="0"/>
              </a:spcAft>
              <a:buNone/>
            </a:pPr>
            <a:r>
              <a:t/>
            </a:r>
            <a:endParaRPr/>
          </a:p>
        </p:txBody>
      </p:sp>
      <p:sp>
        <p:nvSpPr>
          <p:cNvPr id="379" name="Google Shape;379;p38"/>
          <p:cNvSpPr txBox="1"/>
          <p:nvPr>
            <p:ph idx="1" type="body"/>
          </p:nvPr>
        </p:nvSpPr>
        <p:spPr>
          <a:xfrm>
            <a:off x="819150" y="1537750"/>
            <a:ext cx="7505700" cy="290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80" name="Google Shape;380;p3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graphicFrame>
        <p:nvGraphicFramePr>
          <p:cNvPr id="381" name="Google Shape;381;p38"/>
          <p:cNvGraphicFramePr/>
          <p:nvPr/>
        </p:nvGraphicFramePr>
        <p:xfrm>
          <a:off x="977000" y="2000250"/>
          <a:ext cx="3000000" cy="3000000"/>
        </p:xfrm>
        <a:graphic>
          <a:graphicData uri="http://schemas.openxmlformats.org/drawingml/2006/table">
            <a:tbl>
              <a:tblPr>
                <a:noFill/>
                <a:tableStyleId>{9C4FF355-43A5-4275-B623-1704826EA76F}</a:tableStyleId>
              </a:tblPr>
              <a:tblGrid>
                <a:gridCol w="1785250"/>
                <a:gridCol w="1809750"/>
                <a:gridCol w="1809750"/>
                <a:gridCol w="180975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Scaling factor</a:t>
                      </a:r>
                      <a:endParaRPr/>
                    </a:p>
                  </a:txBody>
                  <a:tcPr marT="91425" marB="91425" marR="91425" marL="91425"/>
                </a:tc>
                <a:tc>
                  <a:txBody>
                    <a:bodyPr/>
                    <a:lstStyle/>
                    <a:p>
                      <a:pPr indent="0" lvl="0" marL="0" rtl="0" algn="l">
                        <a:spcBef>
                          <a:spcPts val="0"/>
                        </a:spcBef>
                        <a:spcAft>
                          <a:spcPts val="0"/>
                        </a:spcAft>
                        <a:buNone/>
                      </a:pPr>
                      <a:r>
                        <a:rPr lang="en"/>
                        <a:t>Decay rate of metabolic pool</a:t>
                      </a:r>
                      <a:endParaRPr/>
                    </a:p>
                  </a:txBody>
                  <a:tcPr marT="91425" marB="91425" marR="91425" marL="91425"/>
                </a:tc>
                <a:tc>
                  <a:txBody>
                    <a:bodyPr/>
                    <a:lstStyle/>
                    <a:p>
                      <a:pPr indent="0" lvl="0" marL="0" rtl="0" algn="l">
                        <a:spcBef>
                          <a:spcPts val="0"/>
                        </a:spcBef>
                        <a:spcAft>
                          <a:spcPts val="0"/>
                        </a:spcAft>
                        <a:buNone/>
                      </a:pPr>
                      <a:r>
                        <a:rPr lang="en"/>
                        <a:t>D</a:t>
                      </a:r>
                      <a:r>
                        <a:rPr lang="en"/>
                        <a:t>ecay rate of CWD pool</a:t>
                      </a:r>
                      <a:endParaRPr/>
                    </a:p>
                  </a:txBody>
                  <a:tcPr marT="91425" marB="91425" marR="91425" marL="91425"/>
                </a:tc>
              </a:tr>
              <a:tr h="381000">
                <a:tc>
                  <a:txBody>
                    <a:bodyPr/>
                    <a:lstStyle/>
                    <a:p>
                      <a:pPr indent="0" lvl="0" marL="0" rtl="0" algn="l">
                        <a:spcBef>
                          <a:spcPts val="0"/>
                        </a:spcBef>
                        <a:spcAft>
                          <a:spcPts val="0"/>
                        </a:spcAft>
                        <a:buNone/>
                      </a:pPr>
                      <a:r>
                        <a:rPr lang="en"/>
                        <a:t>normal</a:t>
                      </a:r>
                      <a:endParaRPr/>
                    </a:p>
                  </a:txBody>
                  <a:tcPr marT="91425" marB="91425" marR="91425" marL="91425"/>
                </a:tc>
                <a:tc>
                  <a:txBody>
                    <a:bodyPr/>
                    <a:lstStyle/>
                    <a:p>
                      <a:pPr indent="0" lvl="0" marL="0" rtl="0" algn="l">
                        <a:spcBef>
                          <a:spcPts val="0"/>
                        </a:spcBef>
                        <a:spcAft>
                          <a:spcPts val="0"/>
                        </a:spcAft>
                        <a:buNone/>
                      </a:pPr>
                      <a:r>
                        <a:rPr lang="en"/>
                        <a:t>2.375</a:t>
                      </a:r>
                      <a:endParaRPr/>
                    </a:p>
                  </a:txBody>
                  <a:tcPr marT="91425" marB="91425" marR="91425" marL="91425">
                    <a:lnB cap="flat" cmpd="sng" w="9525">
                      <a:solidFill>
                        <a:srgbClr val="93C47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t>2.375</a:t>
                      </a:r>
                      <a:endParaRPr/>
                    </a:p>
                  </a:txBody>
                  <a:tcPr marT="91425" marB="91425" marR="91425" marL="91425"/>
                </a:tc>
                <a:tc>
                  <a:txBody>
                    <a:bodyPr/>
                    <a:lstStyle/>
                    <a:p>
                      <a:pPr indent="0" lvl="0" marL="0" marR="0" rtl="0" algn="l">
                        <a:lnSpc>
                          <a:spcPct val="100000"/>
                        </a:lnSpc>
                        <a:spcBef>
                          <a:spcPts val="0"/>
                        </a:spcBef>
                        <a:spcAft>
                          <a:spcPts val="0"/>
                        </a:spcAft>
                        <a:buNone/>
                      </a:pPr>
                      <a:r>
                        <a:rPr lang="en"/>
                        <a:t>2.375</a:t>
                      </a:r>
                      <a:endParaRPr/>
                    </a:p>
                  </a:txBody>
                  <a:tcPr marT="91425" marB="91425" marR="91425" marL="91425"/>
                </a:tc>
              </a:tr>
              <a:tr h="381000">
                <a:tc>
                  <a:txBody>
                    <a:bodyPr/>
                    <a:lstStyle/>
                    <a:p>
                      <a:pPr indent="0" lvl="0" marL="0" rtl="0" algn="l">
                        <a:spcBef>
                          <a:spcPts val="0"/>
                        </a:spcBef>
                        <a:spcAft>
                          <a:spcPts val="0"/>
                        </a:spcAft>
                        <a:buNone/>
                      </a:pPr>
                      <a:r>
                        <a:rPr lang="en"/>
                        <a:t>x 2</a:t>
                      </a:r>
                      <a:endParaRPr/>
                    </a:p>
                  </a:txBody>
                  <a:tcPr marT="91425" marB="91425" marR="91425" marL="91425">
                    <a:lnR cap="flat" cmpd="sng" w="9525">
                      <a:solidFill>
                        <a:srgbClr val="93C47D"/>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rPr lang="en"/>
                        <a:t>2.047</a:t>
                      </a:r>
                      <a:endParaRPr/>
                    </a:p>
                  </a:txBody>
                  <a:tcPr marT="91425" marB="91425" marR="91425" marL="91425">
                    <a:lnL cap="flat" cmpd="sng" w="9525">
                      <a:solidFill>
                        <a:srgbClr val="93C47D"/>
                      </a:solidFill>
                      <a:prstDash val="solid"/>
                      <a:round/>
                      <a:headEnd len="sm" w="sm" type="none"/>
                      <a:tailEnd len="sm" w="sm" type="none"/>
                    </a:lnL>
                    <a:lnR cap="flat" cmpd="sng" w="9525">
                      <a:solidFill>
                        <a:srgbClr val="93C47D"/>
                      </a:solidFill>
                      <a:prstDash val="solid"/>
                      <a:round/>
                      <a:headEnd len="sm" w="sm" type="none"/>
                      <a:tailEnd len="sm" w="sm" type="none"/>
                    </a:lnR>
                    <a:lnT cap="flat" cmpd="sng" w="9525">
                      <a:solidFill>
                        <a:srgbClr val="93C47D"/>
                      </a:solidFill>
                      <a:prstDash val="solid"/>
                      <a:round/>
                      <a:headEnd len="sm" w="sm" type="none"/>
                      <a:tailEnd len="sm" w="sm" type="none"/>
                    </a:lnT>
                    <a:lnB cap="flat" cmpd="sng" w="9525">
                      <a:solidFill>
                        <a:srgbClr val="93C47D"/>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
                        <a:t>2.374</a:t>
                      </a:r>
                      <a:endParaRPr/>
                    </a:p>
                  </a:txBody>
                  <a:tcPr marT="91425" marB="91425" marR="91425" marL="91425">
                    <a:lnL cap="flat" cmpd="sng" w="9525">
                      <a:solidFill>
                        <a:srgbClr val="93C47D"/>
                      </a:solidFill>
                      <a:prstDash val="solid"/>
                      <a:round/>
                      <a:headEnd len="sm" w="sm" type="none"/>
                      <a:tailEnd len="sm" w="sm" type="none"/>
                    </a:lnL>
                    <a:solidFill>
                      <a:schemeClr val="dk1"/>
                    </a:solidFill>
                  </a:tcPr>
                </a:tc>
                <a:tc>
                  <a:txBody>
                    <a:bodyPr/>
                    <a:lstStyle/>
                    <a:p>
                      <a:pPr indent="0" lvl="0" marL="0" rtl="0" algn="l">
                        <a:spcBef>
                          <a:spcPts val="0"/>
                        </a:spcBef>
                        <a:spcAft>
                          <a:spcPts val="0"/>
                        </a:spcAft>
                        <a:buNone/>
                      </a:pPr>
                      <a:r>
                        <a:rPr lang="en"/>
                        <a:t>2.318</a:t>
                      </a:r>
                      <a:endParaRPr/>
                    </a:p>
                  </a:txBody>
                  <a:tcPr marT="91425" marB="91425" marR="91425" marL="91425">
                    <a:solidFill>
                      <a:srgbClr val="F9CB9C"/>
                    </a:solidFill>
                  </a:tcPr>
                </a:tc>
              </a:tr>
              <a:tr h="381000">
                <a:tc>
                  <a:txBody>
                    <a:bodyPr/>
                    <a:lstStyle/>
                    <a:p>
                      <a:pPr indent="0" lvl="0" marL="0" rtl="0" algn="l">
                        <a:spcBef>
                          <a:spcPts val="0"/>
                        </a:spcBef>
                        <a:spcAft>
                          <a:spcPts val="0"/>
                        </a:spcAft>
                        <a:buNone/>
                      </a:pPr>
                      <a:r>
                        <a:rPr lang="en"/>
                        <a:t>x 0.5</a:t>
                      </a:r>
                      <a:endParaRPr/>
                    </a:p>
                  </a:txBody>
                  <a:tcPr marT="91425" marB="91425" marR="91425" marL="91425"/>
                </a:tc>
                <a:tc>
                  <a:txBody>
                    <a:bodyPr/>
                    <a:lstStyle/>
                    <a:p>
                      <a:pPr indent="0" lvl="0" marL="0" marR="0" rtl="0" algn="l">
                        <a:lnSpc>
                          <a:spcPct val="100000"/>
                        </a:lnSpc>
                        <a:spcBef>
                          <a:spcPts val="0"/>
                        </a:spcBef>
                        <a:spcAft>
                          <a:spcPts val="0"/>
                        </a:spcAft>
                        <a:buNone/>
                      </a:pPr>
                      <a:r>
                        <a:rPr lang="en"/>
                        <a:t>2.610</a:t>
                      </a:r>
                      <a:endParaRPr/>
                    </a:p>
                  </a:txBody>
                  <a:tcPr marT="91425" marB="91425" marR="91425" marL="91425">
                    <a:lnT cap="flat" cmpd="sng" w="9525">
                      <a:solidFill>
                        <a:srgbClr val="93C47D"/>
                      </a:solidFill>
                      <a:prstDash val="solid"/>
                      <a:round/>
                      <a:headEnd len="sm" w="sm" type="none"/>
                      <a:tailEnd len="sm" w="sm" type="none"/>
                    </a:lnT>
                  </a:tcPr>
                </a:tc>
                <a:tc>
                  <a:txBody>
                    <a:bodyPr/>
                    <a:lstStyle/>
                    <a:p>
                      <a:pPr indent="0" lvl="0" marL="0" rtl="0" algn="l">
                        <a:spcBef>
                          <a:spcPts val="0"/>
                        </a:spcBef>
                        <a:spcAft>
                          <a:spcPts val="0"/>
                        </a:spcAft>
                        <a:buNone/>
                      </a:pPr>
                      <a:r>
                        <a:rPr lang="en"/>
                        <a:t>2.388</a:t>
                      </a:r>
                      <a:endParaRPr/>
                    </a:p>
                  </a:txBody>
                  <a:tcPr marT="91425" marB="91425" marR="91425" marL="91425"/>
                </a:tc>
                <a:tc>
                  <a:txBody>
                    <a:bodyPr/>
                    <a:lstStyle/>
                    <a:p>
                      <a:pPr indent="0" lvl="0" marL="0" rtl="0" algn="l">
                        <a:spcBef>
                          <a:spcPts val="0"/>
                        </a:spcBef>
                        <a:spcAft>
                          <a:spcPts val="0"/>
                        </a:spcAft>
                        <a:buNone/>
                      </a:pPr>
                      <a:r>
                        <a:rPr lang="en"/>
                        <a:t>2.425</a:t>
                      </a:r>
                      <a:endParaRPr/>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9"/>
          <p:cNvSpPr txBox="1"/>
          <p:nvPr>
            <p:ph type="title"/>
          </p:nvPr>
        </p:nvSpPr>
        <p:spPr>
          <a:xfrm>
            <a:off x="819150" y="38222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Model calibration</a:t>
            </a:r>
            <a:endParaRPr u="sng"/>
          </a:p>
          <a:p>
            <a:pPr indent="0" lvl="0" marL="0" rtl="0" algn="l">
              <a:spcBef>
                <a:spcPts val="0"/>
              </a:spcBef>
              <a:spcAft>
                <a:spcPts val="0"/>
              </a:spcAft>
              <a:buNone/>
            </a:pPr>
            <a:r>
              <a:rPr lang="en" sz="2222"/>
              <a:t>Using the Nelder-Mead method</a:t>
            </a:r>
            <a:endParaRPr sz="2222"/>
          </a:p>
          <a:p>
            <a:pPr indent="0" lvl="0" marL="0" rtl="0" algn="l">
              <a:spcBef>
                <a:spcPts val="0"/>
              </a:spcBef>
              <a:spcAft>
                <a:spcPts val="0"/>
              </a:spcAft>
              <a:buNone/>
            </a:pPr>
            <a:r>
              <a:t/>
            </a:r>
            <a:endParaRPr/>
          </a:p>
        </p:txBody>
      </p:sp>
      <p:sp>
        <p:nvSpPr>
          <p:cNvPr id="387" name="Google Shape;387;p3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pic>
        <p:nvPicPr>
          <p:cNvPr id="388" name="Google Shape;388;p39"/>
          <p:cNvPicPr preferRelativeResize="0"/>
          <p:nvPr/>
        </p:nvPicPr>
        <p:blipFill>
          <a:blip r:embed="rId3">
            <a:alphaModFix/>
          </a:blip>
          <a:stretch>
            <a:fillRect/>
          </a:stretch>
        </p:blipFill>
        <p:spPr>
          <a:xfrm>
            <a:off x="1454288" y="1336825"/>
            <a:ext cx="6235422" cy="3501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94" name="Google Shape;394;p40"/>
          <p:cNvPicPr preferRelativeResize="0"/>
          <p:nvPr/>
        </p:nvPicPr>
        <p:blipFill>
          <a:blip r:embed="rId3">
            <a:alphaModFix/>
          </a:blip>
          <a:stretch>
            <a:fillRect/>
          </a:stretch>
        </p:blipFill>
        <p:spPr>
          <a:xfrm>
            <a:off x="193000" y="183823"/>
            <a:ext cx="3930302" cy="3930302"/>
          </a:xfrm>
          <a:prstGeom prst="rect">
            <a:avLst/>
          </a:prstGeom>
          <a:noFill/>
          <a:ln>
            <a:noFill/>
          </a:ln>
        </p:spPr>
      </p:pic>
      <p:sp>
        <p:nvSpPr>
          <p:cNvPr id="395" name="Google Shape;395;p40"/>
          <p:cNvSpPr txBox="1"/>
          <p:nvPr/>
        </p:nvSpPr>
        <p:spPr>
          <a:xfrm>
            <a:off x="4274950" y="259650"/>
            <a:ext cx="4599900" cy="19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lt1"/>
                </a:solidFill>
                <a:latin typeface="Nunito"/>
                <a:ea typeface="Nunito"/>
                <a:cs typeface="Nunito"/>
                <a:sym typeface="Nunito"/>
              </a:rPr>
              <a:t>Climate change in Germany?  </a:t>
            </a:r>
            <a:endParaRPr sz="4800">
              <a:solidFill>
                <a:schemeClr val="lt1"/>
              </a:solidFill>
              <a:latin typeface="Nunito"/>
              <a:ea typeface="Nunito"/>
              <a:cs typeface="Nunito"/>
              <a:sym typeface="Nunito"/>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pic>
        <p:nvPicPr>
          <p:cNvPr id="396" name="Google Shape;396;p40"/>
          <p:cNvPicPr preferRelativeResize="0"/>
          <p:nvPr/>
        </p:nvPicPr>
        <p:blipFill>
          <a:blip r:embed="rId4">
            <a:alphaModFix/>
          </a:blip>
          <a:stretch>
            <a:fillRect/>
          </a:stretch>
        </p:blipFill>
        <p:spPr>
          <a:xfrm>
            <a:off x="2562475" y="2571738"/>
            <a:ext cx="6496050" cy="2257425"/>
          </a:xfrm>
          <a:prstGeom prst="rect">
            <a:avLst/>
          </a:prstGeom>
          <a:noFill/>
          <a:ln>
            <a:noFill/>
          </a:ln>
        </p:spPr>
      </p:pic>
      <p:sp>
        <p:nvSpPr>
          <p:cNvPr id="397" name="Google Shape;397;p40"/>
          <p:cNvSpPr txBox="1"/>
          <p:nvPr/>
        </p:nvSpPr>
        <p:spPr>
          <a:xfrm>
            <a:off x="4686850" y="4423300"/>
            <a:ext cx="2987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Calibri"/>
                <a:ea typeface="Calibri"/>
                <a:cs typeface="Calibri"/>
                <a:sym typeface="Calibri"/>
              </a:rPr>
              <a:t>(Ute Kehse, 2017)</a:t>
            </a:r>
            <a:endParaRPr b="1" sz="1800">
              <a:solidFill>
                <a:schemeClr val="dk2"/>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600"/>
              <a:t>Modelled c</a:t>
            </a:r>
            <a:r>
              <a:rPr lang="en" sz="3600"/>
              <a:t>limate change scenarios </a:t>
            </a:r>
            <a:endParaRPr sz="3600"/>
          </a:p>
        </p:txBody>
      </p:sp>
      <p:sp>
        <p:nvSpPr>
          <p:cNvPr id="403" name="Google Shape;403;p41"/>
          <p:cNvSpPr txBox="1"/>
          <p:nvPr>
            <p:ph idx="1" type="body"/>
          </p:nvPr>
        </p:nvSpPr>
        <p:spPr>
          <a:xfrm>
            <a:off x="819150" y="1851700"/>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solidFill>
                  <a:srgbClr val="233A44"/>
                </a:solidFill>
              </a:rPr>
              <a:t>Scenario 1 </a:t>
            </a:r>
            <a:endParaRPr b="1" sz="1700">
              <a:solidFill>
                <a:srgbClr val="233A44"/>
              </a:solidFill>
            </a:endParaRPr>
          </a:p>
          <a:p>
            <a:pPr indent="-336550" lvl="0" marL="457200" rtl="0" algn="l">
              <a:spcBef>
                <a:spcPts val="1200"/>
              </a:spcBef>
              <a:spcAft>
                <a:spcPts val="0"/>
              </a:spcAft>
              <a:buClr>
                <a:srgbClr val="233A44"/>
              </a:buClr>
              <a:buSzPts val="1700"/>
              <a:buChar char="●"/>
            </a:pPr>
            <a:r>
              <a:rPr lang="en" sz="1700">
                <a:solidFill>
                  <a:srgbClr val="233A44"/>
                </a:solidFill>
              </a:rPr>
              <a:t>Temperature -  increase by 2°C (similar to RCP4.5)</a:t>
            </a:r>
            <a:endParaRPr sz="1700">
              <a:solidFill>
                <a:srgbClr val="233A44"/>
              </a:solidFill>
            </a:endParaRPr>
          </a:p>
          <a:p>
            <a:pPr indent="-336550" lvl="0" marL="457200" rtl="0" algn="l">
              <a:spcBef>
                <a:spcPts val="0"/>
              </a:spcBef>
              <a:spcAft>
                <a:spcPts val="0"/>
              </a:spcAft>
              <a:buClr>
                <a:srgbClr val="233A44"/>
              </a:buClr>
              <a:buSzPts val="1700"/>
              <a:buChar char="●"/>
            </a:pPr>
            <a:r>
              <a:rPr lang="en" sz="1700">
                <a:solidFill>
                  <a:srgbClr val="233A44"/>
                </a:solidFill>
              </a:rPr>
              <a:t>Moisture -  20% decrease in summer &amp; spring, 10% increase in winter &amp; fall</a:t>
            </a:r>
            <a:endParaRPr sz="1700">
              <a:solidFill>
                <a:srgbClr val="233A44"/>
              </a:solidFill>
            </a:endParaRPr>
          </a:p>
          <a:p>
            <a:pPr indent="0" lvl="0" marL="0" rtl="0" algn="l">
              <a:spcBef>
                <a:spcPts val="1200"/>
              </a:spcBef>
              <a:spcAft>
                <a:spcPts val="0"/>
              </a:spcAft>
              <a:buNone/>
            </a:pPr>
            <a:r>
              <a:rPr b="1" lang="en" sz="1700">
                <a:solidFill>
                  <a:srgbClr val="233A44"/>
                </a:solidFill>
              </a:rPr>
              <a:t>Scenario 2</a:t>
            </a:r>
            <a:endParaRPr b="1" sz="1700">
              <a:solidFill>
                <a:srgbClr val="233A44"/>
              </a:solidFill>
            </a:endParaRPr>
          </a:p>
          <a:p>
            <a:pPr indent="-336550" lvl="0" marL="457200" rtl="0" algn="l">
              <a:spcBef>
                <a:spcPts val="1200"/>
              </a:spcBef>
              <a:spcAft>
                <a:spcPts val="0"/>
              </a:spcAft>
              <a:buClr>
                <a:srgbClr val="233A44"/>
              </a:buClr>
              <a:buSzPts val="1700"/>
              <a:buChar char="●"/>
            </a:pPr>
            <a:r>
              <a:rPr lang="en" sz="1700">
                <a:solidFill>
                  <a:srgbClr val="233A44"/>
                </a:solidFill>
              </a:rPr>
              <a:t>Temperature - increase by 4</a:t>
            </a:r>
            <a:r>
              <a:rPr lang="en" sz="1700">
                <a:solidFill>
                  <a:srgbClr val="233A44"/>
                </a:solidFill>
              </a:rPr>
              <a:t>°C (similar to RCP8.5)</a:t>
            </a:r>
            <a:endParaRPr sz="1700">
              <a:solidFill>
                <a:srgbClr val="233A44"/>
              </a:solidFill>
            </a:endParaRPr>
          </a:p>
          <a:p>
            <a:pPr indent="-336550" lvl="0" marL="457200" rtl="0" algn="l">
              <a:spcBef>
                <a:spcPts val="0"/>
              </a:spcBef>
              <a:spcAft>
                <a:spcPts val="0"/>
              </a:spcAft>
              <a:buClr>
                <a:srgbClr val="233A44"/>
              </a:buClr>
              <a:buSzPts val="1700"/>
              <a:buChar char="●"/>
            </a:pPr>
            <a:r>
              <a:rPr lang="en" sz="1700">
                <a:solidFill>
                  <a:srgbClr val="233A44"/>
                </a:solidFill>
              </a:rPr>
              <a:t>Moisture - 40% decrease in summer &amp; spring, 20% increase in winter &amp; fall  </a:t>
            </a:r>
            <a:endParaRPr sz="1700">
              <a:solidFill>
                <a:srgbClr val="233A44"/>
              </a:solidFill>
            </a:endParaRPr>
          </a:p>
        </p:txBody>
      </p:sp>
      <p:sp>
        <p:nvSpPr>
          <p:cNvPr id="404" name="Google Shape;404;p4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Soil Carbon and Respiration: Introduction</a:t>
            </a:r>
            <a:endParaRPr/>
          </a:p>
        </p:txBody>
      </p:sp>
      <p:sp>
        <p:nvSpPr>
          <p:cNvPr id="144" name="Google Shape;144;p15"/>
          <p:cNvSpPr txBox="1"/>
          <p:nvPr>
            <p:ph idx="1" type="body"/>
          </p:nvPr>
        </p:nvSpPr>
        <p:spPr>
          <a:xfrm>
            <a:off x="664225" y="1800200"/>
            <a:ext cx="5871000" cy="29277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Essential components of the carbon cycle</a:t>
            </a:r>
            <a:endParaRPr sz="1600"/>
          </a:p>
          <a:p>
            <a:pPr indent="-330200" lvl="0" marL="457200" rtl="0" algn="l">
              <a:spcBef>
                <a:spcPts val="0"/>
              </a:spcBef>
              <a:spcAft>
                <a:spcPts val="0"/>
              </a:spcAft>
              <a:buSzPts val="1600"/>
              <a:buChar char="●"/>
            </a:pPr>
            <a:r>
              <a:rPr lang="en" sz="1600"/>
              <a:t>Balance between litter input and respiration loss</a:t>
            </a:r>
            <a:endParaRPr sz="1600"/>
          </a:p>
          <a:p>
            <a:pPr indent="-330200" lvl="0" marL="457200" rtl="0" algn="l">
              <a:spcBef>
                <a:spcPts val="0"/>
              </a:spcBef>
              <a:spcAft>
                <a:spcPts val="0"/>
              </a:spcAft>
              <a:buSzPts val="1600"/>
              <a:buChar char="●"/>
            </a:pPr>
            <a:r>
              <a:rPr b="1" lang="en" sz="1600"/>
              <a:t>Input: Carbon </a:t>
            </a:r>
            <a:endParaRPr b="1" sz="1600"/>
          </a:p>
          <a:p>
            <a:pPr indent="-330200" lvl="1" marL="914400" rtl="0" algn="l">
              <a:spcBef>
                <a:spcPts val="0"/>
              </a:spcBef>
              <a:spcAft>
                <a:spcPts val="0"/>
              </a:spcAft>
              <a:buSzPts val="1600"/>
              <a:buChar char="○"/>
            </a:pPr>
            <a:r>
              <a:rPr lang="en" sz="1600"/>
              <a:t>Different pools</a:t>
            </a:r>
            <a:endParaRPr sz="1600"/>
          </a:p>
          <a:p>
            <a:pPr indent="-330200" lvl="1" marL="914400" rtl="0" algn="l">
              <a:spcBef>
                <a:spcPts val="0"/>
              </a:spcBef>
              <a:spcAft>
                <a:spcPts val="0"/>
              </a:spcAft>
              <a:buSzPts val="1600"/>
              <a:buChar char="○"/>
            </a:pPr>
            <a:r>
              <a:rPr lang="en" sz="1600"/>
              <a:t>CO</a:t>
            </a:r>
            <a:r>
              <a:rPr baseline="-25000" lang="en" sz="1600"/>
              <a:t>2 </a:t>
            </a:r>
            <a:r>
              <a:rPr lang="en" sz="1600"/>
              <a:t>emissions depend on carbon stored in soils</a:t>
            </a:r>
            <a:endParaRPr sz="1600"/>
          </a:p>
          <a:p>
            <a:pPr indent="-330200" lvl="0" marL="457200" rtl="0" algn="l">
              <a:spcBef>
                <a:spcPts val="0"/>
              </a:spcBef>
              <a:spcAft>
                <a:spcPts val="0"/>
              </a:spcAft>
              <a:buClr>
                <a:schemeClr val="dk1"/>
              </a:buClr>
              <a:buSzPts val="1600"/>
              <a:buChar char="●"/>
            </a:pPr>
            <a:r>
              <a:rPr b="1" lang="en" sz="1600">
                <a:solidFill>
                  <a:schemeClr val="dk1"/>
                </a:solidFill>
              </a:rPr>
              <a:t>Output: Respiration</a:t>
            </a:r>
            <a:endParaRPr b="1"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Release of CO</a:t>
            </a:r>
            <a:r>
              <a:rPr baseline="-25000" lang="en" sz="1600">
                <a:solidFill>
                  <a:schemeClr val="dk1"/>
                </a:solidFill>
              </a:rPr>
              <a:t>2 </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Root respiration and microbial respiration</a:t>
            </a:r>
            <a:endParaRPr>
              <a:solidFill>
                <a:schemeClr val="dk1"/>
              </a:solidFill>
            </a:endParaRPr>
          </a:p>
          <a:p>
            <a:pPr indent="0" lvl="0" marL="457200" rtl="0" algn="l">
              <a:spcBef>
                <a:spcPts val="1200"/>
              </a:spcBef>
              <a:spcAft>
                <a:spcPts val="1200"/>
              </a:spcAft>
              <a:buNone/>
            </a:pPr>
            <a:r>
              <a:t/>
            </a:r>
            <a:endParaRPr sz="1600"/>
          </a:p>
        </p:txBody>
      </p:sp>
      <p:sp>
        <p:nvSpPr>
          <p:cNvPr id="145" name="Google Shape;145;p1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6" name="Google Shape;146;p15"/>
          <p:cNvPicPr preferRelativeResize="0"/>
          <p:nvPr/>
        </p:nvPicPr>
        <p:blipFill>
          <a:blip r:embed="rId3">
            <a:alphaModFix/>
          </a:blip>
          <a:stretch>
            <a:fillRect/>
          </a:stretch>
        </p:blipFill>
        <p:spPr>
          <a:xfrm>
            <a:off x="7714674" y="2647976"/>
            <a:ext cx="954600" cy="954600"/>
          </a:xfrm>
          <a:prstGeom prst="rect">
            <a:avLst/>
          </a:prstGeom>
          <a:noFill/>
          <a:ln>
            <a:noFill/>
          </a:ln>
        </p:spPr>
      </p:pic>
      <p:pic>
        <p:nvPicPr>
          <p:cNvPr id="147" name="Google Shape;147;p15"/>
          <p:cNvPicPr preferRelativeResize="0"/>
          <p:nvPr/>
        </p:nvPicPr>
        <p:blipFill>
          <a:blip r:embed="rId4">
            <a:alphaModFix/>
          </a:blip>
          <a:stretch>
            <a:fillRect/>
          </a:stretch>
        </p:blipFill>
        <p:spPr>
          <a:xfrm>
            <a:off x="7611863" y="1589540"/>
            <a:ext cx="1160225" cy="929110"/>
          </a:xfrm>
          <a:prstGeom prst="rect">
            <a:avLst/>
          </a:prstGeom>
          <a:noFill/>
          <a:ln>
            <a:noFill/>
          </a:ln>
        </p:spPr>
      </p:pic>
      <p:pic>
        <p:nvPicPr>
          <p:cNvPr id="148" name="Google Shape;148;p15"/>
          <p:cNvPicPr preferRelativeResize="0"/>
          <p:nvPr/>
        </p:nvPicPr>
        <p:blipFill>
          <a:blip r:embed="rId5">
            <a:alphaModFix/>
          </a:blip>
          <a:stretch>
            <a:fillRect/>
          </a:stretch>
        </p:blipFill>
        <p:spPr>
          <a:xfrm>
            <a:off x="6245574" y="2754949"/>
            <a:ext cx="1372625" cy="588262"/>
          </a:xfrm>
          <a:prstGeom prst="rect">
            <a:avLst/>
          </a:prstGeom>
          <a:noFill/>
          <a:ln>
            <a:noFill/>
          </a:ln>
        </p:spPr>
      </p:pic>
      <p:pic>
        <p:nvPicPr>
          <p:cNvPr id="149" name="Google Shape;149;p15"/>
          <p:cNvPicPr preferRelativeResize="0"/>
          <p:nvPr/>
        </p:nvPicPr>
        <p:blipFill>
          <a:blip r:embed="rId6">
            <a:alphaModFix/>
          </a:blip>
          <a:stretch>
            <a:fillRect/>
          </a:stretch>
        </p:blipFill>
        <p:spPr>
          <a:xfrm>
            <a:off x="6251895" y="1713763"/>
            <a:ext cx="1359975" cy="863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pic>
        <p:nvPicPr>
          <p:cNvPr id="410" name="Google Shape;410;p42"/>
          <p:cNvPicPr preferRelativeResize="0"/>
          <p:nvPr/>
        </p:nvPicPr>
        <p:blipFill>
          <a:blip r:embed="rId3">
            <a:alphaModFix/>
          </a:blip>
          <a:stretch>
            <a:fillRect/>
          </a:stretch>
        </p:blipFill>
        <p:spPr>
          <a:xfrm>
            <a:off x="467913" y="452313"/>
            <a:ext cx="8074033" cy="423886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Possible Improvements </a:t>
            </a:r>
            <a:endParaRPr/>
          </a:p>
        </p:txBody>
      </p:sp>
      <p:sp>
        <p:nvSpPr>
          <p:cNvPr id="416" name="Google Shape;416;p43"/>
          <p:cNvSpPr txBox="1"/>
          <p:nvPr>
            <p:ph idx="1" type="body"/>
          </p:nvPr>
        </p:nvSpPr>
        <p:spPr>
          <a:xfrm>
            <a:off x="819150" y="1713050"/>
            <a:ext cx="7505700" cy="2448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Actual parameters for fruit pool </a:t>
            </a:r>
            <a:endParaRPr sz="1700"/>
          </a:p>
          <a:p>
            <a:pPr indent="-336550" lvl="0" marL="457200" rtl="0" algn="l">
              <a:spcBef>
                <a:spcPts val="0"/>
              </a:spcBef>
              <a:spcAft>
                <a:spcPts val="0"/>
              </a:spcAft>
              <a:buSzPts val="1700"/>
              <a:buChar char="●"/>
            </a:pPr>
            <a:r>
              <a:rPr lang="en" sz="1700"/>
              <a:t>Root respiration is an important part of respiration</a:t>
            </a:r>
            <a:endParaRPr sz="1700"/>
          </a:p>
          <a:p>
            <a:pPr indent="-336550" lvl="0" marL="457200" rtl="0" algn="l">
              <a:spcBef>
                <a:spcPts val="0"/>
              </a:spcBef>
              <a:spcAft>
                <a:spcPts val="0"/>
              </a:spcAft>
              <a:buSzPts val="1700"/>
              <a:buChar char="●"/>
            </a:pPr>
            <a:r>
              <a:rPr lang="en" sz="1700"/>
              <a:t>Many other abiotic factors </a:t>
            </a:r>
            <a:r>
              <a:rPr lang="en" sz="1700"/>
              <a:t>influence</a:t>
            </a:r>
            <a:r>
              <a:rPr lang="en" sz="1700"/>
              <a:t> soil respiration </a:t>
            </a:r>
            <a:endParaRPr sz="1700"/>
          </a:p>
          <a:p>
            <a:pPr indent="-336550" lvl="0" marL="457200" rtl="0" algn="l">
              <a:spcBef>
                <a:spcPts val="0"/>
              </a:spcBef>
              <a:spcAft>
                <a:spcPts val="0"/>
              </a:spcAft>
              <a:buSzPts val="1700"/>
              <a:buChar char="●"/>
            </a:pPr>
            <a:r>
              <a:rPr lang="en" sz="1700"/>
              <a:t>Microbial activity is not </a:t>
            </a:r>
            <a:r>
              <a:rPr lang="en" sz="1700"/>
              <a:t>explicitly</a:t>
            </a:r>
            <a:r>
              <a:rPr lang="en" sz="1700"/>
              <a:t> represented in biogeochemical models </a:t>
            </a:r>
            <a:endParaRPr sz="1700"/>
          </a:p>
          <a:p>
            <a:pPr indent="-336550" lvl="0" marL="457200" rtl="0" algn="l">
              <a:spcBef>
                <a:spcPts val="0"/>
              </a:spcBef>
              <a:spcAft>
                <a:spcPts val="0"/>
              </a:spcAft>
              <a:buSzPts val="1700"/>
              <a:buChar char="●"/>
            </a:pPr>
            <a:r>
              <a:rPr lang="en" sz="1700"/>
              <a:t>Longer reference period (more than 2 years) </a:t>
            </a:r>
            <a:endParaRPr sz="1700"/>
          </a:p>
          <a:p>
            <a:pPr indent="-336550" lvl="0" marL="457200" rtl="0" algn="l">
              <a:spcBef>
                <a:spcPts val="0"/>
              </a:spcBef>
              <a:spcAft>
                <a:spcPts val="0"/>
              </a:spcAft>
              <a:buSzPts val="1700"/>
              <a:buChar char="●"/>
            </a:pPr>
            <a:r>
              <a:rPr lang="en" sz="1700"/>
              <a:t>Accurate respiration measurements </a:t>
            </a:r>
            <a:endParaRPr sz="1700"/>
          </a:p>
        </p:txBody>
      </p:sp>
      <p:sp>
        <p:nvSpPr>
          <p:cNvPr id="417" name="Google Shape;417;p4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423" name="Google Shape;423;p44"/>
          <p:cNvSpPr txBox="1"/>
          <p:nvPr>
            <p:ph idx="1" type="body"/>
          </p:nvPr>
        </p:nvSpPr>
        <p:spPr>
          <a:xfrm>
            <a:off x="819150" y="1800200"/>
            <a:ext cx="7505700" cy="2448000"/>
          </a:xfrm>
          <a:prstGeom prst="rect">
            <a:avLst/>
          </a:prstGeom>
        </p:spPr>
        <p:txBody>
          <a:bodyPr anchorCtr="0" anchor="t" bIns="91425" lIns="91425" spcFirstLastPara="1" rIns="91425" wrap="square" tIns="91425">
            <a:normAutofit/>
          </a:bodyPr>
          <a:lstStyle/>
          <a:p>
            <a:pPr indent="-307975" lvl="0" marL="457200" rtl="0" algn="l">
              <a:lnSpc>
                <a:spcPct val="90000"/>
              </a:lnSpc>
              <a:spcBef>
                <a:spcPts val="1000"/>
              </a:spcBef>
              <a:spcAft>
                <a:spcPts val="0"/>
              </a:spcAft>
              <a:buClr>
                <a:srgbClr val="000000"/>
              </a:buClr>
              <a:buSzPts val="1250"/>
              <a:buChar char="●"/>
            </a:pPr>
            <a:r>
              <a:rPr lang="en" sz="1250">
                <a:solidFill>
                  <a:srgbClr val="000000"/>
                </a:solidFill>
              </a:rPr>
              <a:t>Bonan, G. (2019). </a:t>
            </a:r>
            <a:r>
              <a:rPr i="1" lang="en" sz="1250">
                <a:solidFill>
                  <a:srgbClr val="000000"/>
                </a:solidFill>
              </a:rPr>
              <a:t>Climate change and terrestrial ecosystem modeling</a:t>
            </a:r>
            <a:r>
              <a:rPr lang="en" sz="1250">
                <a:solidFill>
                  <a:srgbClr val="000000"/>
                </a:solidFill>
              </a:rPr>
              <a:t>. Cambridge University Press.​ Chapters 4, 17 and 18. </a:t>
            </a:r>
            <a:endParaRPr sz="1250">
              <a:solidFill>
                <a:srgbClr val="000000"/>
              </a:solidFill>
            </a:endParaRPr>
          </a:p>
          <a:p>
            <a:pPr indent="-307975" lvl="0" marL="457200" rtl="0" algn="l">
              <a:lnSpc>
                <a:spcPct val="90000"/>
              </a:lnSpc>
              <a:spcBef>
                <a:spcPts val="0"/>
              </a:spcBef>
              <a:spcAft>
                <a:spcPts val="0"/>
              </a:spcAft>
              <a:buClr>
                <a:srgbClr val="000000"/>
              </a:buClr>
              <a:buSzPts val="1250"/>
              <a:buChar char="●"/>
            </a:pPr>
            <a:r>
              <a:rPr lang="en" sz="1250">
                <a:solidFill>
                  <a:srgbClr val="000000"/>
                </a:solidFill>
              </a:rPr>
              <a:t>Nemoto, R. (2013). </a:t>
            </a:r>
            <a:r>
              <a:rPr i="1" lang="en" sz="1250">
                <a:solidFill>
                  <a:srgbClr val="000000"/>
                </a:solidFill>
              </a:rPr>
              <a:t>Soil organic carbon (SOC) now and in the future. Effect of soil characteristics and agricultural management on SOC and model initialisation methods using recent SOC data</a:t>
            </a:r>
            <a:r>
              <a:rPr lang="en" sz="1250">
                <a:solidFill>
                  <a:srgbClr val="000000"/>
                </a:solidFill>
              </a:rPr>
              <a:t>. </a:t>
            </a:r>
            <a:r>
              <a:rPr lang="en" sz="1250" u="sng">
                <a:solidFill>
                  <a:schemeClr val="hlink"/>
                </a:solidFill>
                <a:hlinkClick r:id="rId3"/>
              </a:rPr>
              <a:t>https://tel.archives-ouvertes.fr/tel-00973853</a:t>
            </a:r>
            <a:r>
              <a:rPr lang="en" sz="1250">
                <a:solidFill>
                  <a:srgbClr val="000000"/>
                </a:solidFill>
              </a:rPr>
              <a:t> </a:t>
            </a:r>
            <a:endParaRPr sz="1250">
              <a:solidFill>
                <a:srgbClr val="000000"/>
              </a:solidFill>
            </a:endParaRPr>
          </a:p>
          <a:p>
            <a:pPr indent="-307975" lvl="0" marL="457200" rtl="0" algn="l">
              <a:lnSpc>
                <a:spcPct val="90000"/>
              </a:lnSpc>
              <a:spcBef>
                <a:spcPts val="0"/>
              </a:spcBef>
              <a:spcAft>
                <a:spcPts val="0"/>
              </a:spcAft>
              <a:buClr>
                <a:srgbClr val="000000"/>
              </a:buClr>
              <a:buSzPts val="1250"/>
              <a:buChar char="●"/>
            </a:pPr>
            <a:r>
              <a:rPr lang="en" sz="1250">
                <a:solidFill>
                  <a:srgbClr val="000000"/>
                </a:solidFill>
              </a:rPr>
              <a:t>Xu, H., Zhang, T., Luo, Y., Xin, H., &amp; Xue, W. (2018). Parameter calibration in global soil carbon models using surrogate-based optimization. </a:t>
            </a:r>
            <a:r>
              <a:rPr i="1" lang="en" sz="1250">
                <a:solidFill>
                  <a:srgbClr val="000000"/>
                </a:solidFill>
              </a:rPr>
              <a:t>Geoscientific Model Development</a:t>
            </a:r>
            <a:r>
              <a:rPr lang="en" sz="1250">
                <a:solidFill>
                  <a:srgbClr val="000000"/>
                </a:solidFill>
              </a:rPr>
              <a:t>, </a:t>
            </a:r>
            <a:r>
              <a:rPr i="1" lang="en" sz="1250">
                <a:solidFill>
                  <a:srgbClr val="000000"/>
                </a:solidFill>
              </a:rPr>
              <a:t>11</a:t>
            </a:r>
            <a:r>
              <a:rPr lang="en" sz="1250">
                <a:solidFill>
                  <a:srgbClr val="000000"/>
                </a:solidFill>
              </a:rPr>
              <a:t>(7), 3027–3044. </a:t>
            </a:r>
            <a:r>
              <a:rPr lang="en" sz="1250" u="sng">
                <a:solidFill>
                  <a:schemeClr val="hlink"/>
                </a:solidFill>
                <a:hlinkClick r:id="rId4"/>
              </a:rPr>
              <a:t>https://doi.org/10.5194/gmd-11-3027-2018</a:t>
            </a:r>
            <a:r>
              <a:rPr lang="en" sz="1250">
                <a:solidFill>
                  <a:srgbClr val="000000"/>
                </a:solidFill>
              </a:rPr>
              <a:t>. </a:t>
            </a:r>
            <a:endParaRPr sz="1250">
              <a:solidFill>
                <a:srgbClr val="000000"/>
              </a:solidFill>
            </a:endParaRPr>
          </a:p>
          <a:p>
            <a:pPr indent="-307975" lvl="0" marL="457200" rtl="0" algn="l">
              <a:lnSpc>
                <a:spcPct val="90000"/>
              </a:lnSpc>
              <a:spcBef>
                <a:spcPts val="0"/>
              </a:spcBef>
              <a:spcAft>
                <a:spcPts val="0"/>
              </a:spcAft>
              <a:buClr>
                <a:srgbClr val="000000"/>
              </a:buClr>
              <a:buSzPts val="1250"/>
              <a:buChar char="●"/>
            </a:pPr>
            <a:r>
              <a:rPr lang="en" sz="1250" u="sng">
                <a:solidFill>
                  <a:srgbClr val="000000"/>
                </a:solidFill>
                <a:hlinkClick r:id="rId5">
                  <a:extLst>
                    <a:ext uri="{A12FA001-AC4F-418D-AE19-62706E023703}">
                      <ahyp:hlinkClr val="tx"/>
                    </a:ext>
                  </a:extLst>
                </a:hlinkClick>
              </a:rPr>
              <a:t>https://phys.org/news/2017-03-climate-affecting-germany.htm</a:t>
            </a:r>
            <a:r>
              <a:rPr lang="en" sz="1250">
                <a:solidFill>
                  <a:srgbClr val="000000"/>
                </a:solidFill>
              </a:rPr>
              <a:t>l </a:t>
            </a:r>
            <a:endParaRPr sz="1250">
              <a:solidFill>
                <a:srgbClr val="000000"/>
              </a:solidFill>
            </a:endParaRPr>
          </a:p>
          <a:p>
            <a:pPr indent="-307975" lvl="0" marL="457200" rtl="0" algn="l">
              <a:lnSpc>
                <a:spcPct val="90000"/>
              </a:lnSpc>
              <a:spcBef>
                <a:spcPts val="0"/>
              </a:spcBef>
              <a:spcAft>
                <a:spcPts val="0"/>
              </a:spcAft>
              <a:buClr>
                <a:srgbClr val="000000"/>
              </a:buClr>
              <a:buSzPts val="1250"/>
              <a:buChar char="●"/>
            </a:pPr>
            <a:r>
              <a:rPr lang="en" sz="1250" u="sng">
                <a:solidFill>
                  <a:srgbClr val="000000"/>
                </a:solidFill>
                <a:hlinkClick r:id="rId6">
                  <a:extLst>
                    <a:ext uri="{A12FA001-AC4F-418D-AE19-62706E023703}">
                      <ahyp:hlinkClr val="tx"/>
                    </a:ext>
                  </a:extLst>
                </a:hlinkClick>
              </a:rPr>
              <a:t>https://www.umweltbundesamt.de/daten/klima/trends-der-niederschlagshoehe</a:t>
            </a:r>
            <a:r>
              <a:rPr lang="en" sz="1250">
                <a:solidFill>
                  <a:srgbClr val="000000"/>
                </a:solidFill>
              </a:rPr>
              <a:t> </a:t>
            </a:r>
            <a:endParaRPr/>
          </a:p>
        </p:txBody>
      </p:sp>
      <p:sp>
        <p:nvSpPr>
          <p:cNvPr id="424" name="Google Shape;424;p4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8" name="Shape 428"/>
        <p:cNvGrpSpPr/>
        <p:nvPr/>
      </p:nvGrpSpPr>
      <p:grpSpPr>
        <a:xfrm>
          <a:off x="0" y="0"/>
          <a:ext cx="0" cy="0"/>
          <a:chOff x="0" y="0"/>
          <a:chExt cx="0" cy="0"/>
        </a:xfrm>
      </p:grpSpPr>
      <p:sp>
        <p:nvSpPr>
          <p:cNvPr id="429" name="Google Shape;429;p45"/>
          <p:cNvSpPr txBox="1"/>
          <p:nvPr>
            <p:ph type="title"/>
          </p:nvPr>
        </p:nvSpPr>
        <p:spPr>
          <a:xfrm>
            <a:off x="633225" y="613200"/>
            <a:ext cx="2118300" cy="114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 for your attention!</a:t>
            </a:r>
            <a:endParaRPr/>
          </a:p>
        </p:txBody>
      </p:sp>
      <p:sp>
        <p:nvSpPr>
          <p:cNvPr id="430" name="Google Shape;430;p45"/>
          <p:cNvSpPr txBox="1"/>
          <p:nvPr>
            <p:ph idx="1" type="body"/>
          </p:nvPr>
        </p:nvSpPr>
        <p:spPr>
          <a:xfrm>
            <a:off x="633225" y="2161150"/>
            <a:ext cx="2118300" cy="284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Are there any questions?</a:t>
            </a:r>
            <a:endParaRPr sz="1600"/>
          </a:p>
        </p:txBody>
      </p:sp>
      <p:sp>
        <p:nvSpPr>
          <p:cNvPr id="431" name="Google Shape;431;p4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pic>
        <p:nvPicPr>
          <p:cNvPr id="432" name="Google Shape;432;p45"/>
          <p:cNvPicPr preferRelativeResize="0"/>
          <p:nvPr/>
        </p:nvPicPr>
        <p:blipFill>
          <a:blip r:embed="rId4">
            <a:alphaModFix amt="94000"/>
          </a:blip>
          <a:stretch>
            <a:fillRect/>
          </a:stretch>
        </p:blipFill>
        <p:spPr>
          <a:xfrm>
            <a:off x="2980500" y="222521"/>
            <a:ext cx="5958926" cy="471475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Soil Carbon and Respiration: Introduction</a:t>
            </a:r>
            <a:endParaRPr/>
          </a:p>
        </p:txBody>
      </p:sp>
      <p:sp>
        <p:nvSpPr>
          <p:cNvPr id="155" name="Google Shape;155;p16"/>
          <p:cNvSpPr txBox="1"/>
          <p:nvPr>
            <p:ph idx="1" type="body"/>
          </p:nvPr>
        </p:nvSpPr>
        <p:spPr>
          <a:xfrm>
            <a:off x="664225" y="1800200"/>
            <a:ext cx="6010200" cy="29277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Essential components of the carbon cycle</a:t>
            </a:r>
            <a:endParaRPr sz="1600"/>
          </a:p>
          <a:p>
            <a:pPr indent="-330200" lvl="0" marL="457200" rtl="0" algn="l">
              <a:spcBef>
                <a:spcPts val="0"/>
              </a:spcBef>
              <a:spcAft>
                <a:spcPts val="0"/>
              </a:spcAft>
              <a:buSzPts val="1600"/>
              <a:buChar char="●"/>
            </a:pPr>
            <a:r>
              <a:rPr lang="en" sz="1600"/>
              <a:t>Balance between litter input and respiration loss</a:t>
            </a:r>
            <a:endParaRPr sz="1600"/>
          </a:p>
          <a:p>
            <a:pPr indent="-330200" lvl="0" marL="457200" rtl="0" algn="l">
              <a:spcBef>
                <a:spcPts val="0"/>
              </a:spcBef>
              <a:spcAft>
                <a:spcPts val="0"/>
              </a:spcAft>
              <a:buSzPts val="1600"/>
              <a:buChar char="●"/>
            </a:pPr>
            <a:r>
              <a:rPr b="1" lang="en" sz="1600"/>
              <a:t>Input: Carbon </a:t>
            </a:r>
            <a:endParaRPr b="1" sz="1600"/>
          </a:p>
          <a:p>
            <a:pPr indent="-330200" lvl="1" marL="914400" rtl="0" algn="l">
              <a:spcBef>
                <a:spcPts val="0"/>
              </a:spcBef>
              <a:spcAft>
                <a:spcPts val="0"/>
              </a:spcAft>
              <a:buSzPts val="1600"/>
              <a:buChar char="○"/>
            </a:pPr>
            <a:r>
              <a:rPr lang="en" sz="1600"/>
              <a:t>Different pools</a:t>
            </a:r>
            <a:endParaRPr sz="1600"/>
          </a:p>
          <a:p>
            <a:pPr indent="-330200" lvl="1" marL="914400" rtl="0" algn="l">
              <a:spcBef>
                <a:spcPts val="0"/>
              </a:spcBef>
              <a:spcAft>
                <a:spcPts val="0"/>
              </a:spcAft>
              <a:buSzPts val="1600"/>
              <a:buChar char="○"/>
            </a:pPr>
            <a:r>
              <a:rPr lang="en" sz="1600"/>
              <a:t>CO</a:t>
            </a:r>
            <a:r>
              <a:rPr baseline="-25000" lang="en" sz="1600"/>
              <a:t>2 </a:t>
            </a:r>
            <a:r>
              <a:rPr lang="en" sz="1600"/>
              <a:t>emissions depend on carbon stored in soils</a:t>
            </a:r>
            <a:endParaRPr sz="1600"/>
          </a:p>
          <a:p>
            <a:pPr indent="-330200" lvl="0" marL="457200" rtl="0" algn="l">
              <a:spcBef>
                <a:spcPts val="0"/>
              </a:spcBef>
              <a:spcAft>
                <a:spcPts val="0"/>
              </a:spcAft>
              <a:buSzPts val="1600"/>
              <a:buChar char="●"/>
            </a:pPr>
            <a:r>
              <a:rPr b="1" lang="en" sz="1600"/>
              <a:t>Output: Respiration</a:t>
            </a:r>
            <a:endParaRPr b="1" sz="1600"/>
          </a:p>
          <a:p>
            <a:pPr indent="-330200" lvl="1" marL="914400" rtl="0" algn="l">
              <a:spcBef>
                <a:spcPts val="0"/>
              </a:spcBef>
              <a:spcAft>
                <a:spcPts val="0"/>
              </a:spcAft>
              <a:buSzPts val="1600"/>
              <a:buChar char="○"/>
            </a:pPr>
            <a:r>
              <a:rPr lang="en" sz="1600"/>
              <a:t>Release of CO</a:t>
            </a:r>
            <a:r>
              <a:rPr baseline="-25000" lang="en" sz="1600"/>
              <a:t>2 </a:t>
            </a:r>
            <a:endParaRPr sz="1600"/>
          </a:p>
          <a:p>
            <a:pPr indent="-330200" lvl="1" marL="914400" rtl="0" algn="l">
              <a:spcBef>
                <a:spcPts val="0"/>
              </a:spcBef>
              <a:spcAft>
                <a:spcPts val="0"/>
              </a:spcAft>
              <a:buSzPts val="1600"/>
              <a:buChar char="○"/>
            </a:pPr>
            <a:r>
              <a:rPr lang="en" sz="1600"/>
              <a:t>Root respiration and microbial respiration</a:t>
            </a:r>
            <a:endParaRPr/>
          </a:p>
        </p:txBody>
      </p:sp>
      <p:sp>
        <p:nvSpPr>
          <p:cNvPr id="156" name="Google Shape;156;p1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7" name="Google Shape;157;p16"/>
          <p:cNvPicPr preferRelativeResize="0"/>
          <p:nvPr/>
        </p:nvPicPr>
        <p:blipFill>
          <a:blip r:embed="rId3">
            <a:alphaModFix/>
          </a:blip>
          <a:stretch>
            <a:fillRect/>
          </a:stretch>
        </p:blipFill>
        <p:spPr>
          <a:xfrm>
            <a:off x="7714674" y="2647976"/>
            <a:ext cx="954600" cy="954600"/>
          </a:xfrm>
          <a:prstGeom prst="rect">
            <a:avLst/>
          </a:prstGeom>
          <a:noFill/>
          <a:ln>
            <a:noFill/>
          </a:ln>
        </p:spPr>
      </p:pic>
      <p:pic>
        <p:nvPicPr>
          <p:cNvPr id="158" name="Google Shape;158;p16"/>
          <p:cNvPicPr preferRelativeResize="0"/>
          <p:nvPr/>
        </p:nvPicPr>
        <p:blipFill>
          <a:blip r:embed="rId4">
            <a:alphaModFix/>
          </a:blip>
          <a:stretch>
            <a:fillRect/>
          </a:stretch>
        </p:blipFill>
        <p:spPr>
          <a:xfrm>
            <a:off x="7611863" y="1589540"/>
            <a:ext cx="1160225" cy="929110"/>
          </a:xfrm>
          <a:prstGeom prst="rect">
            <a:avLst/>
          </a:prstGeom>
          <a:noFill/>
          <a:ln>
            <a:noFill/>
          </a:ln>
        </p:spPr>
      </p:pic>
      <p:pic>
        <p:nvPicPr>
          <p:cNvPr id="159" name="Google Shape;159;p16"/>
          <p:cNvPicPr preferRelativeResize="0"/>
          <p:nvPr/>
        </p:nvPicPr>
        <p:blipFill>
          <a:blip r:embed="rId5">
            <a:alphaModFix/>
          </a:blip>
          <a:stretch>
            <a:fillRect/>
          </a:stretch>
        </p:blipFill>
        <p:spPr>
          <a:xfrm>
            <a:off x="6245574" y="2754949"/>
            <a:ext cx="1372625" cy="588262"/>
          </a:xfrm>
          <a:prstGeom prst="rect">
            <a:avLst/>
          </a:prstGeom>
          <a:noFill/>
          <a:ln>
            <a:noFill/>
          </a:ln>
        </p:spPr>
      </p:pic>
      <p:pic>
        <p:nvPicPr>
          <p:cNvPr id="160" name="Google Shape;160;p16"/>
          <p:cNvPicPr preferRelativeResize="0"/>
          <p:nvPr/>
        </p:nvPicPr>
        <p:blipFill>
          <a:blip r:embed="rId6">
            <a:alphaModFix/>
          </a:blip>
          <a:stretch>
            <a:fillRect/>
          </a:stretch>
        </p:blipFill>
        <p:spPr>
          <a:xfrm>
            <a:off x="6251895" y="1713763"/>
            <a:ext cx="1359975" cy="863850"/>
          </a:xfrm>
          <a:prstGeom prst="rect">
            <a:avLst/>
          </a:prstGeom>
          <a:noFill/>
          <a:ln>
            <a:noFill/>
          </a:ln>
        </p:spPr>
      </p:pic>
      <p:pic>
        <p:nvPicPr>
          <p:cNvPr id="161" name="Google Shape;161;p16"/>
          <p:cNvPicPr preferRelativeResize="0"/>
          <p:nvPr/>
        </p:nvPicPr>
        <p:blipFill rotWithShape="1">
          <a:blip r:embed="rId7">
            <a:alphaModFix/>
          </a:blip>
          <a:srcRect b="0" l="21476" r="27364" t="0"/>
          <a:stretch/>
        </p:blipFill>
        <p:spPr>
          <a:xfrm>
            <a:off x="6594875" y="3493000"/>
            <a:ext cx="1372625" cy="1410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7"/>
          <p:cNvSpPr txBox="1"/>
          <p:nvPr>
            <p:ph type="title"/>
          </p:nvPr>
        </p:nvSpPr>
        <p:spPr>
          <a:xfrm>
            <a:off x="188300" y="211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Initial model structure</a:t>
            </a:r>
            <a:endParaRPr/>
          </a:p>
        </p:txBody>
      </p:sp>
      <p:sp>
        <p:nvSpPr>
          <p:cNvPr id="167" name="Google Shape;167;p1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pic>
        <p:nvPicPr>
          <p:cNvPr id="168" name="Google Shape;168;p17"/>
          <p:cNvPicPr preferRelativeResize="0"/>
          <p:nvPr/>
        </p:nvPicPr>
        <p:blipFill>
          <a:blip r:embed="rId3">
            <a:alphaModFix/>
          </a:blip>
          <a:stretch>
            <a:fillRect/>
          </a:stretch>
        </p:blipFill>
        <p:spPr>
          <a:xfrm>
            <a:off x="402750" y="1056700"/>
            <a:ext cx="3406725" cy="3880572"/>
          </a:xfrm>
          <a:prstGeom prst="rect">
            <a:avLst/>
          </a:prstGeom>
          <a:noFill/>
          <a:ln>
            <a:noFill/>
          </a:ln>
        </p:spPr>
      </p:pic>
      <p:sp>
        <p:nvSpPr>
          <p:cNvPr id="169" name="Google Shape;169;p17"/>
          <p:cNvSpPr/>
          <p:nvPr/>
        </p:nvSpPr>
        <p:spPr>
          <a:xfrm rot="1068">
            <a:off x="3932300" y="2494675"/>
            <a:ext cx="966000" cy="1893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0" name="Google Shape;170;p17"/>
          <p:cNvPicPr preferRelativeResize="0"/>
          <p:nvPr/>
        </p:nvPicPr>
        <p:blipFill>
          <a:blip r:embed="rId4">
            <a:alphaModFix/>
          </a:blip>
          <a:stretch>
            <a:fillRect/>
          </a:stretch>
        </p:blipFill>
        <p:spPr>
          <a:xfrm>
            <a:off x="5021125" y="211200"/>
            <a:ext cx="2672879" cy="4726075"/>
          </a:xfrm>
          <a:prstGeom prst="rect">
            <a:avLst/>
          </a:prstGeom>
          <a:noFill/>
          <a:ln>
            <a:noFill/>
          </a:ln>
        </p:spPr>
      </p:pic>
      <p:sp>
        <p:nvSpPr>
          <p:cNvPr id="171" name="Google Shape;171;p17"/>
          <p:cNvSpPr/>
          <p:nvPr/>
        </p:nvSpPr>
        <p:spPr>
          <a:xfrm>
            <a:off x="2858700" y="3580425"/>
            <a:ext cx="820500" cy="571500"/>
          </a:xfrm>
          <a:prstGeom prst="wave">
            <a:avLst>
              <a:gd fmla="val 12500" name="adj1"/>
              <a:gd fmla="val 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RothC</a:t>
            </a:r>
            <a:endParaRPr sz="1600">
              <a:latin typeface="Calibri"/>
              <a:ea typeface="Calibri"/>
              <a:cs typeface="Calibri"/>
              <a:sym typeface="Calibri"/>
            </a:endParaRPr>
          </a:p>
        </p:txBody>
      </p:sp>
      <p:sp>
        <p:nvSpPr>
          <p:cNvPr id="172" name="Google Shape;172;p17"/>
          <p:cNvSpPr/>
          <p:nvPr/>
        </p:nvSpPr>
        <p:spPr>
          <a:xfrm>
            <a:off x="7269050" y="3580425"/>
            <a:ext cx="820500" cy="571500"/>
          </a:xfrm>
          <a:prstGeom prst="wave">
            <a:avLst>
              <a:gd fmla="val 12500" name="adj1"/>
              <a:gd fmla="val 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CASA</a:t>
            </a:r>
            <a:endParaRPr sz="16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8"/>
          <p:cNvSpPr txBox="1"/>
          <p:nvPr>
            <p:ph type="title"/>
          </p:nvPr>
        </p:nvSpPr>
        <p:spPr>
          <a:xfrm>
            <a:off x="198575" y="1906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Own model structure</a:t>
            </a:r>
            <a:endParaRPr/>
          </a:p>
        </p:txBody>
      </p:sp>
      <p:sp>
        <p:nvSpPr>
          <p:cNvPr id="178" name="Google Shape;178;p1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pic>
        <p:nvPicPr>
          <p:cNvPr id="179" name="Google Shape;179;p18"/>
          <p:cNvPicPr preferRelativeResize="0"/>
          <p:nvPr/>
        </p:nvPicPr>
        <p:blipFill>
          <a:blip r:embed="rId3">
            <a:alphaModFix/>
          </a:blip>
          <a:stretch>
            <a:fillRect/>
          </a:stretch>
        </p:blipFill>
        <p:spPr>
          <a:xfrm>
            <a:off x="4092650" y="376800"/>
            <a:ext cx="4599925" cy="4361057"/>
          </a:xfrm>
          <a:prstGeom prst="rect">
            <a:avLst/>
          </a:prstGeom>
          <a:noFill/>
          <a:ln>
            <a:noFill/>
          </a:ln>
        </p:spPr>
      </p:pic>
      <p:pic>
        <p:nvPicPr>
          <p:cNvPr id="180" name="Google Shape;180;p18"/>
          <p:cNvPicPr preferRelativeResize="0"/>
          <p:nvPr/>
        </p:nvPicPr>
        <p:blipFill>
          <a:blip r:embed="rId4">
            <a:alphaModFix/>
          </a:blip>
          <a:stretch>
            <a:fillRect/>
          </a:stretch>
        </p:blipFill>
        <p:spPr>
          <a:xfrm>
            <a:off x="589800" y="992150"/>
            <a:ext cx="2045200" cy="3616226"/>
          </a:xfrm>
          <a:prstGeom prst="rect">
            <a:avLst/>
          </a:prstGeom>
          <a:noFill/>
          <a:ln>
            <a:noFill/>
          </a:ln>
        </p:spPr>
      </p:pic>
      <p:sp>
        <p:nvSpPr>
          <p:cNvPr id="181" name="Google Shape;181;p18"/>
          <p:cNvSpPr/>
          <p:nvPr/>
        </p:nvSpPr>
        <p:spPr>
          <a:xfrm rot="1068">
            <a:off x="2812262" y="2704775"/>
            <a:ext cx="966000" cy="1893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Assumptions </a:t>
            </a:r>
            <a:endParaRPr/>
          </a:p>
        </p:txBody>
      </p:sp>
      <p:sp>
        <p:nvSpPr>
          <p:cNvPr id="187" name="Google Shape;187;p19"/>
          <p:cNvSpPr txBox="1"/>
          <p:nvPr>
            <p:ph idx="1" type="body"/>
          </p:nvPr>
        </p:nvSpPr>
        <p:spPr>
          <a:xfrm>
            <a:off x="724650" y="1622250"/>
            <a:ext cx="4320900" cy="15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330200" lvl="0" marL="457200" rtl="0" algn="l">
              <a:spcBef>
                <a:spcPts val="1200"/>
              </a:spcBef>
              <a:spcAft>
                <a:spcPts val="0"/>
              </a:spcAft>
              <a:buSzPts val="1600"/>
              <a:buChar char="●"/>
            </a:pPr>
            <a:r>
              <a:rPr lang="en" sz="1600"/>
              <a:t>Leaf and fruit input limited to 20 days/year (7 to 27th of August</a:t>
            </a:r>
            <a:r>
              <a:rPr lang="en" sz="1600"/>
              <a:t>)</a:t>
            </a:r>
            <a:r>
              <a:rPr lang="en" sz="1600"/>
              <a:t> </a:t>
            </a:r>
            <a:endParaRPr sz="1600"/>
          </a:p>
          <a:p>
            <a:pPr indent="0" lvl="0" marL="457200" rtl="0" algn="l">
              <a:spcBef>
                <a:spcPts val="1200"/>
              </a:spcBef>
              <a:spcAft>
                <a:spcPts val="0"/>
              </a:spcAft>
              <a:buNone/>
            </a:pPr>
            <a:r>
              <a:t/>
            </a:r>
            <a:endParaRPr sz="1600"/>
          </a:p>
          <a:p>
            <a:pPr indent="0" lvl="0" marL="457200" rtl="0" algn="l">
              <a:spcBef>
                <a:spcPts val="1200"/>
              </a:spcBef>
              <a:spcAft>
                <a:spcPts val="0"/>
              </a:spcAft>
              <a:buNone/>
            </a:pPr>
            <a:r>
              <a:t/>
            </a:r>
            <a:endParaRPr sz="1600"/>
          </a:p>
          <a:p>
            <a:pPr indent="0" lvl="0" marL="457200" rtl="0" algn="l">
              <a:spcBef>
                <a:spcPts val="1200"/>
              </a:spcBef>
              <a:spcAft>
                <a:spcPts val="0"/>
              </a:spcAft>
              <a:buNone/>
            </a:pPr>
            <a:r>
              <a:t/>
            </a:r>
            <a:endParaRPr sz="1600"/>
          </a:p>
          <a:p>
            <a:pPr indent="0" lvl="0" marL="457200" rtl="0" algn="l">
              <a:spcBef>
                <a:spcPts val="1200"/>
              </a:spcBef>
              <a:spcAft>
                <a:spcPts val="1200"/>
              </a:spcAft>
              <a:buNone/>
            </a:pPr>
            <a:r>
              <a:t/>
            </a:r>
            <a:endParaRPr sz="1600"/>
          </a:p>
        </p:txBody>
      </p:sp>
      <p:sp>
        <p:nvSpPr>
          <p:cNvPr id="188" name="Google Shape;188;p1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pic>
        <p:nvPicPr>
          <p:cNvPr id="189" name="Google Shape;189;p19"/>
          <p:cNvPicPr preferRelativeResize="0"/>
          <p:nvPr/>
        </p:nvPicPr>
        <p:blipFill>
          <a:blip r:embed="rId3">
            <a:alphaModFix/>
          </a:blip>
          <a:stretch>
            <a:fillRect/>
          </a:stretch>
        </p:blipFill>
        <p:spPr>
          <a:xfrm>
            <a:off x="5093725" y="1769575"/>
            <a:ext cx="3527025" cy="2351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Assumptions </a:t>
            </a:r>
            <a:endParaRPr/>
          </a:p>
        </p:txBody>
      </p:sp>
      <p:sp>
        <p:nvSpPr>
          <p:cNvPr id="195" name="Google Shape;195;p20"/>
          <p:cNvSpPr txBox="1"/>
          <p:nvPr>
            <p:ph idx="1" type="body"/>
          </p:nvPr>
        </p:nvSpPr>
        <p:spPr>
          <a:xfrm>
            <a:off x="724650" y="1622250"/>
            <a:ext cx="4076700" cy="11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330200" lvl="0" marL="457200" rtl="0" algn="l">
              <a:spcBef>
                <a:spcPts val="1200"/>
              </a:spcBef>
              <a:spcAft>
                <a:spcPts val="0"/>
              </a:spcAft>
              <a:buSzPts val="1600"/>
              <a:buChar char="●"/>
            </a:pPr>
            <a:r>
              <a:rPr lang="en" sz="1600"/>
              <a:t>Only calculation of heterotrophic respiration during decomposition process </a:t>
            </a:r>
            <a:endParaRPr sz="1600"/>
          </a:p>
          <a:p>
            <a:pPr indent="0" lvl="0" marL="457200" rtl="0" algn="l">
              <a:spcBef>
                <a:spcPts val="1200"/>
              </a:spcBef>
              <a:spcAft>
                <a:spcPts val="0"/>
              </a:spcAft>
              <a:buNone/>
            </a:pPr>
            <a:r>
              <a:t/>
            </a:r>
            <a:endParaRPr sz="1600"/>
          </a:p>
          <a:p>
            <a:pPr indent="0" lvl="0" marL="457200" rtl="0" algn="l">
              <a:spcBef>
                <a:spcPts val="1200"/>
              </a:spcBef>
              <a:spcAft>
                <a:spcPts val="0"/>
              </a:spcAft>
              <a:buNone/>
            </a:pPr>
            <a:r>
              <a:t/>
            </a:r>
            <a:endParaRPr sz="1600"/>
          </a:p>
          <a:p>
            <a:pPr indent="0" lvl="0" marL="457200" rtl="0" algn="l">
              <a:spcBef>
                <a:spcPts val="1200"/>
              </a:spcBef>
              <a:spcAft>
                <a:spcPts val="0"/>
              </a:spcAft>
              <a:buNone/>
            </a:pPr>
            <a:r>
              <a:t/>
            </a:r>
            <a:endParaRPr sz="1600"/>
          </a:p>
          <a:p>
            <a:pPr indent="0" lvl="0" marL="457200" rtl="0" algn="l">
              <a:spcBef>
                <a:spcPts val="1200"/>
              </a:spcBef>
              <a:spcAft>
                <a:spcPts val="1200"/>
              </a:spcAft>
              <a:buNone/>
            </a:pPr>
            <a:r>
              <a:t/>
            </a:r>
            <a:endParaRPr sz="1600"/>
          </a:p>
        </p:txBody>
      </p:sp>
      <p:sp>
        <p:nvSpPr>
          <p:cNvPr id="196" name="Google Shape;196;p2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pic>
        <p:nvPicPr>
          <p:cNvPr id="197" name="Google Shape;197;p20"/>
          <p:cNvPicPr preferRelativeResize="0"/>
          <p:nvPr/>
        </p:nvPicPr>
        <p:blipFill rotWithShape="1">
          <a:blip r:embed="rId3">
            <a:alphaModFix/>
          </a:blip>
          <a:srcRect b="0" l="9053" r="9086" t="0"/>
          <a:stretch/>
        </p:blipFill>
        <p:spPr>
          <a:xfrm>
            <a:off x="5094700" y="1622250"/>
            <a:ext cx="2653074" cy="2699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Assumptions </a:t>
            </a:r>
            <a:endParaRPr/>
          </a:p>
        </p:txBody>
      </p:sp>
      <p:sp>
        <p:nvSpPr>
          <p:cNvPr id="203" name="Google Shape;203;p21"/>
          <p:cNvSpPr txBox="1"/>
          <p:nvPr>
            <p:ph idx="1" type="body"/>
          </p:nvPr>
        </p:nvSpPr>
        <p:spPr>
          <a:xfrm>
            <a:off x="724650" y="1622250"/>
            <a:ext cx="3710100" cy="28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330200" lvl="0" marL="457200" rtl="0" algn="l">
              <a:spcBef>
                <a:spcPts val="1200"/>
              </a:spcBef>
              <a:spcAft>
                <a:spcPts val="0"/>
              </a:spcAft>
              <a:buSzPts val="1600"/>
              <a:buChar char="●"/>
            </a:pPr>
            <a:r>
              <a:rPr lang="en" sz="1600"/>
              <a:t>Plant pools vary in recalcitrance and decay at different rates</a:t>
            </a:r>
            <a:endParaRPr sz="1600"/>
          </a:p>
          <a:p>
            <a:pPr indent="-330200" lvl="0" marL="457200" rtl="0" algn="l">
              <a:spcBef>
                <a:spcPts val="0"/>
              </a:spcBef>
              <a:spcAft>
                <a:spcPts val="0"/>
              </a:spcAft>
              <a:buSzPts val="1600"/>
              <a:buChar char="●"/>
            </a:pPr>
            <a:r>
              <a:rPr lang="en" sz="1600"/>
              <a:t>SOM pools differ in chemical quality and decay at different rates</a:t>
            </a:r>
            <a:endParaRPr sz="1600"/>
          </a:p>
          <a:p>
            <a:pPr indent="0" lvl="0" marL="457200" rtl="0" algn="l">
              <a:spcBef>
                <a:spcPts val="1200"/>
              </a:spcBef>
              <a:spcAft>
                <a:spcPts val="0"/>
              </a:spcAft>
              <a:buNone/>
            </a:pPr>
            <a:r>
              <a:t/>
            </a:r>
            <a:endParaRPr sz="1600"/>
          </a:p>
          <a:p>
            <a:pPr indent="0" lvl="0" marL="457200" rtl="0" algn="l">
              <a:spcBef>
                <a:spcPts val="1200"/>
              </a:spcBef>
              <a:spcAft>
                <a:spcPts val="0"/>
              </a:spcAft>
              <a:buNone/>
            </a:pPr>
            <a:r>
              <a:t/>
            </a:r>
            <a:endParaRPr sz="1600"/>
          </a:p>
          <a:p>
            <a:pPr indent="0" lvl="0" marL="457200" rtl="0" algn="l">
              <a:spcBef>
                <a:spcPts val="1200"/>
              </a:spcBef>
              <a:spcAft>
                <a:spcPts val="1200"/>
              </a:spcAft>
              <a:buNone/>
            </a:pPr>
            <a:r>
              <a:t/>
            </a:r>
            <a:endParaRPr sz="1600"/>
          </a:p>
        </p:txBody>
      </p:sp>
      <p:sp>
        <p:nvSpPr>
          <p:cNvPr id="204" name="Google Shape;204;p2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pic>
        <p:nvPicPr>
          <p:cNvPr id="205" name="Google Shape;205;p21"/>
          <p:cNvPicPr preferRelativeResize="0"/>
          <p:nvPr/>
        </p:nvPicPr>
        <p:blipFill>
          <a:blip r:embed="rId3">
            <a:alphaModFix/>
          </a:blip>
          <a:stretch>
            <a:fillRect/>
          </a:stretch>
        </p:blipFill>
        <p:spPr>
          <a:xfrm>
            <a:off x="4495850" y="1594363"/>
            <a:ext cx="4050024" cy="2700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